
<file path=[Content_Types].xml><?xml version="1.0" encoding="utf-8"?>
<Types xmlns="http://schemas.openxmlformats.org/package/2006/content-types">
  <Default Extension="png" ContentType="image/png"/>
  <Default Extension="m4a" ContentType="audio/mp4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4" r:id="rId5"/>
    <p:sldId id="265" r:id="rId6"/>
    <p:sldId id="26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456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20/04/2022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6316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20/04/2022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825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20/04/2022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9196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20/04/2022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7028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20/04/2022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4352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20/04/2022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8550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20/04/2022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6774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20/04/2022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3501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20/04/2022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2428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20/04/2022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283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20/04/2022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8336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D87AA2-985B-4650-92B9-A2019A2EE297}" type="datetimeFigureOut">
              <a:rPr lang="en-GB" smtClean="0"/>
              <a:t>20/04/2022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1277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microsoft.com/office/2007/relationships/media" Target="../media/media2.m4a"/><Relationship Id="rId7" Type="http://schemas.openxmlformats.org/officeDocument/2006/relationships/image" Target="../media/image2.jpeg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6" Type="http://schemas.openxmlformats.org/officeDocument/2006/relationships/image" Target="../media/image1.png"/><Relationship Id="rId5" Type="http://schemas.openxmlformats.org/officeDocument/2006/relationships/slideLayout" Target="../slideLayouts/slideLayout2.xml"/><Relationship Id="rId4" Type="http://schemas.openxmlformats.org/officeDocument/2006/relationships/audio" Target="../media/media2.m4a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microsoft.com/office/2007/relationships/media" Target="../media/media4.m4a"/><Relationship Id="rId7" Type="http://schemas.openxmlformats.org/officeDocument/2006/relationships/image" Target="../media/image2.jpeg"/><Relationship Id="rId2" Type="http://schemas.openxmlformats.org/officeDocument/2006/relationships/audio" Target="../media/media3.m4a"/><Relationship Id="rId1" Type="http://schemas.microsoft.com/office/2007/relationships/media" Target="../media/media3.m4a"/><Relationship Id="rId6" Type="http://schemas.openxmlformats.org/officeDocument/2006/relationships/image" Target="../media/image1.png"/><Relationship Id="rId5" Type="http://schemas.openxmlformats.org/officeDocument/2006/relationships/slideLayout" Target="../slideLayouts/slideLayout2.xml"/><Relationship Id="rId4" Type="http://schemas.openxmlformats.org/officeDocument/2006/relationships/audio" Target="../media/media4.m4a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microsoft.com/office/2007/relationships/media" Target="../media/media6.m4a"/><Relationship Id="rId7" Type="http://schemas.openxmlformats.org/officeDocument/2006/relationships/image" Target="../media/image2.jpeg"/><Relationship Id="rId2" Type="http://schemas.openxmlformats.org/officeDocument/2006/relationships/audio" Target="../media/media5.m4a"/><Relationship Id="rId1" Type="http://schemas.microsoft.com/office/2007/relationships/media" Target="../media/media5.m4a"/><Relationship Id="rId6" Type="http://schemas.openxmlformats.org/officeDocument/2006/relationships/image" Target="../media/image1.png"/><Relationship Id="rId5" Type="http://schemas.openxmlformats.org/officeDocument/2006/relationships/slideLayout" Target="../slideLayouts/slideLayout2.xml"/><Relationship Id="rId4" Type="http://schemas.openxmlformats.org/officeDocument/2006/relationships/audio" Target="../media/media6.m4a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drawing of a cartoon character&#10;&#10;Description automatically generated">
            <a:extLst>
              <a:ext uri="{FF2B5EF4-FFF2-40B4-BE49-F238E27FC236}">
                <a16:creationId xmlns:a16="http://schemas.microsoft.com/office/drawing/2014/main" id="{35812521-DF0A-469C-8661-E8178936F9D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2708" y="125664"/>
            <a:ext cx="844677" cy="40011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CB07BD8-06AF-41EC-8168-E9249FED881B}"/>
              </a:ext>
            </a:extLst>
          </p:cNvPr>
          <p:cNvSpPr txBox="1"/>
          <p:nvPr/>
        </p:nvSpPr>
        <p:spPr>
          <a:xfrm>
            <a:off x="2350598" y="512647"/>
            <a:ext cx="8731878" cy="400110"/>
          </a:xfrm>
          <a:prstGeom prst="rect">
            <a:avLst/>
          </a:prstGeom>
          <a:pattFill prst="pct5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2000" dirty="0">
                <a:latin typeface="Century Gothic" panose="020B0502020202020204" pitchFamily="34" charset="0"/>
              </a:rPr>
              <a:t>Language Detectives’ Memory Bank: </a:t>
            </a:r>
            <a:r>
              <a:rPr lang="en-GB" sz="2000" dirty="0" err="1">
                <a:latin typeface="Century Gothic" panose="020B0502020202020204" pitchFamily="34" charset="0"/>
              </a:rPr>
              <a:t>Greetings,Feelings</a:t>
            </a:r>
            <a:r>
              <a:rPr lang="en-GB" sz="2000" dirty="0">
                <a:latin typeface="Century Gothic" panose="020B0502020202020204" pitchFamily="34" charset="0"/>
              </a:rPr>
              <a:t> and Names.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2FB6155-EF73-4E76-B4CA-717526727E8F}"/>
              </a:ext>
            </a:extLst>
          </p:cNvPr>
          <p:cNvSpPr txBox="1"/>
          <p:nvPr/>
        </p:nvSpPr>
        <p:spPr>
          <a:xfrm>
            <a:off x="477902" y="1093903"/>
            <a:ext cx="3565133" cy="1631216"/>
          </a:xfrm>
          <a:prstGeom prst="rect">
            <a:avLst/>
          </a:prstGeom>
          <a:pattFill prst="pct5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Century Gothic" panose="020B0502020202020204" pitchFamily="34" charset="0"/>
              </a:rPr>
              <a:t>Greetings Bank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Bonjour – good day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Salut - hello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À </a:t>
            </a:r>
            <a:r>
              <a:rPr lang="en-GB" sz="2000" dirty="0" err="1">
                <a:latin typeface="Century Gothic" panose="020B0502020202020204" pitchFamily="34" charset="0"/>
              </a:rPr>
              <a:t>bientôt</a:t>
            </a:r>
            <a:r>
              <a:rPr lang="en-GB" sz="2000" dirty="0">
                <a:latin typeface="Century Gothic" panose="020B0502020202020204" pitchFamily="34" charset="0"/>
              </a:rPr>
              <a:t> – see you soon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Au revoir- good bye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92B09AC-DF32-458B-9228-CA00342C7239}"/>
              </a:ext>
            </a:extLst>
          </p:cNvPr>
          <p:cNvSpPr txBox="1"/>
          <p:nvPr/>
        </p:nvSpPr>
        <p:spPr>
          <a:xfrm>
            <a:off x="8423258" y="3260207"/>
            <a:ext cx="3565133" cy="3170099"/>
          </a:xfrm>
          <a:prstGeom prst="rect">
            <a:avLst/>
          </a:prstGeom>
          <a:pattFill prst="pct5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Century Gothic" panose="020B0502020202020204" pitchFamily="34" charset="0"/>
              </a:rPr>
              <a:t>Grammar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When you ask a question in French you can turn a sentence into a question by raising the pitch of your voice at the end of the question. </a:t>
            </a:r>
          </a:p>
          <a:p>
            <a:r>
              <a:rPr lang="en-GB" sz="2000" b="1" dirty="0">
                <a:latin typeface="Century Gothic" panose="020B0502020202020204" pitchFamily="34" charset="0"/>
              </a:rPr>
              <a:t>e.g.</a:t>
            </a:r>
          </a:p>
          <a:p>
            <a:r>
              <a:rPr lang="en-GB" sz="2000" b="1" dirty="0" err="1">
                <a:latin typeface="Century Gothic" panose="020B0502020202020204" pitchFamily="34" charset="0"/>
              </a:rPr>
              <a:t>Ça</a:t>
            </a:r>
            <a:r>
              <a:rPr lang="en-GB" sz="2000" b="1" dirty="0">
                <a:latin typeface="Century Gothic" panose="020B0502020202020204" pitchFamily="34" charset="0"/>
              </a:rPr>
              <a:t> </a:t>
            </a:r>
            <a:r>
              <a:rPr lang="en-GB" sz="2000" b="1" dirty="0" err="1">
                <a:latin typeface="Century Gothic" panose="020B0502020202020204" pitchFamily="34" charset="0"/>
              </a:rPr>
              <a:t>va</a:t>
            </a:r>
            <a:r>
              <a:rPr lang="en-GB" sz="2000" b="1" dirty="0">
                <a:latin typeface="Century Gothic" panose="020B0502020202020204" pitchFamily="34" charset="0"/>
              </a:rPr>
              <a:t>?</a:t>
            </a:r>
          </a:p>
          <a:p>
            <a:r>
              <a:rPr lang="en-GB" sz="2000" b="1" dirty="0" err="1">
                <a:latin typeface="Century Gothic" panose="020B0502020202020204" pitchFamily="34" charset="0"/>
              </a:rPr>
              <a:t>Ça</a:t>
            </a:r>
            <a:r>
              <a:rPr lang="en-GB" sz="2000" b="1" dirty="0">
                <a:latin typeface="Century Gothic" panose="020B0502020202020204" pitchFamily="34" charset="0"/>
              </a:rPr>
              <a:t> </a:t>
            </a:r>
            <a:r>
              <a:rPr lang="en-GB" sz="2000" b="1" dirty="0" err="1">
                <a:latin typeface="Century Gothic" panose="020B0502020202020204" pitchFamily="34" charset="0"/>
              </a:rPr>
              <a:t>va.</a:t>
            </a:r>
            <a:endParaRPr lang="en-GB" sz="2000" b="1" dirty="0">
              <a:latin typeface="Century Gothic" panose="020B0502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8A9B209-59C0-4ABE-8F41-BD0DAF348794}"/>
              </a:ext>
            </a:extLst>
          </p:cNvPr>
          <p:cNvSpPr txBox="1"/>
          <p:nvPr/>
        </p:nvSpPr>
        <p:spPr>
          <a:xfrm>
            <a:off x="150921" y="23725"/>
            <a:ext cx="49159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French Y3 Stage 1 Autumn1: Greetings, Feelings, asking a name  .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BFF1EF8-084B-4608-BC05-EB143649CB20}"/>
              </a:ext>
            </a:extLst>
          </p:cNvPr>
          <p:cNvSpPr txBox="1"/>
          <p:nvPr/>
        </p:nvSpPr>
        <p:spPr>
          <a:xfrm>
            <a:off x="507345" y="2906265"/>
            <a:ext cx="4502471" cy="1938992"/>
          </a:xfrm>
          <a:prstGeom prst="rect">
            <a:avLst/>
          </a:prstGeom>
          <a:pattFill prst="pct5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Century Gothic" panose="020B0502020202020204" pitchFamily="34" charset="0"/>
              </a:rPr>
              <a:t>Question and Answer Bank</a:t>
            </a:r>
          </a:p>
          <a:p>
            <a:r>
              <a:rPr lang="en-GB" sz="2000" dirty="0" err="1">
                <a:latin typeface="Century Gothic" panose="020B0502020202020204" pitchFamily="34" charset="0"/>
              </a:rPr>
              <a:t>Ça</a:t>
            </a:r>
            <a:r>
              <a:rPr lang="en-GB" sz="2000" dirty="0">
                <a:latin typeface="Century Gothic" panose="020B0502020202020204" pitchFamily="34" charset="0"/>
              </a:rPr>
              <a:t> </a:t>
            </a:r>
            <a:r>
              <a:rPr lang="en-GB" sz="2000" dirty="0" err="1">
                <a:latin typeface="Century Gothic" panose="020B0502020202020204" pitchFamily="34" charset="0"/>
              </a:rPr>
              <a:t>va</a:t>
            </a:r>
            <a:r>
              <a:rPr lang="en-GB" sz="2000" dirty="0">
                <a:latin typeface="Century Gothic" panose="020B0502020202020204" pitchFamily="34" charset="0"/>
              </a:rPr>
              <a:t>?- how are you?</a:t>
            </a:r>
          </a:p>
          <a:p>
            <a:r>
              <a:rPr lang="en-GB" sz="2000" dirty="0" err="1">
                <a:latin typeface="Century Gothic" panose="020B0502020202020204" pitchFamily="34" charset="0"/>
              </a:rPr>
              <a:t>Ça</a:t>
            </a:r>
            <a:r>
              <a:rPr lang="en-GB" sz="2000" dirty="0">
                <a:latin typeface="Century Gothic" panose="020B0502020202020204" pitchFamily="34" charset="0"/>
              </a:rPr>
              <a:t> </a:t>
            </a:r>
            <a:r>
              <a:rPr lang="en-GB" sz="2000" dirty="0" err="1">
                <a:latin typeface="Century Gothic" panose="020B0502020202020204" pitchFamily="34" charset="0"/>
              </a:rPr>
              <a:t>va</a:t>
            </a:r>
            <a:r>
              <a:rPr lang="en-GB" sz="2000" dirty="0">
                <a:latin typeface="Century Gothic" panose="020B0502020202020204" pitchFamily="34" charset="0"/>
              </a:rPr>
              <a:t> bien – I am feeling good</a:t>
            </a:r>
          </a:p>
          <a:p>
            <a:r>
              <a:rPr lang="en-GB" sz="2000" dirty="0" err="1">
                <a:latin typeface="Century Gothic" panose="020B0502020202020204" pitchFamily="34" charset="0"/>
              </a:rPr>
              <a:t>Ça</a:t>
            </a:r>
            <a:r>
              <a:rPr lang="en-GB" sz="2000" dirty="0">
                <a:latin typeface="Century Gothic" panose="020B0502020202020204" pitchFamily="34" charset="0"/>
              </a:rPr>
              <a:t> </a:t>
            </a:r>
            <a:r>
              <a:rPr lang="en-GB" sz="2000" dirty="0" err="1">
                <a:latin typeface="Century Gothic" panose="020B0502020202020204" pitchFamily="34" charset="0"/>
              </a:rPr>
              <a:t>va</a:t>
            </a:r>
            <a:r>
              <a:rPr lang="en-GB" sz="2000" dirty="0">
                <a:latin typeface="Century Gothic" panose="020B0502020202020204" pitchFamily="34" charset="0"/>
              </a:rPr>
              <a:t>- I </a:t>
            </a:r>
            <a:r>
              <a:rPr lang="en-GB" sz="2000">
                <a:latin typeface="Century Gothic" panose="020B0502020202020204" pitchFamily="34" charset="0"/>
              </a:rPr>
              <a:t>am feeling okay</a:t>
            </a:r>
            <a:endParaRPr lang="en-GB" sz="2000" dirty="0">
              <a:latin typeface="Century Gothic" panose="020B0502020202020204" pitchFamily="34" charset="0"/>
            </a:endParaRPr>
          </a:p>
          <a:p>
            <a:r>
              <a:rPr lang="en-GB" sz="2000" dirty="0">
                <a:latin typeface="Century Gothic" panose="020B0502020202020204" pitchFamily="34" charset="0"/>
              </a:rPr>
              <a:t>Comme ci </a:t>
            </a:r>
            <a:r>
              <a:rPr lang="en-GB" sz="2000" dirty="0" err="1">
                <a:latin typeface="Century Gothic" panose="020B0502020202020204" pitchFamily="34" charset="0"/>
              </a:rPr>
              <a:t>comme</a:t>
            </a:r>
            <a:r>
              <a:rPr lang="en-GB" sz="2000" dirty="0">
                <a:latin typeface="Century Gothic" panose="020B0502020202020204" pitchFamily="34" charset="0"/>
              </a:rPr>
              <a:t> </a:t>
            </a:r>
            <a:r>
              <a:rPr lang="en-GB" sz="2000" dirty="0" err="1">
                <a:latin typeface="Century Gothic" panose="020B0502020202020204" pitchFamily="34" charset="0"/>
              </a:rPr>
              <a:t>ça</a:t>
            </a:r>
            <a:r>
              <a:rPr lang="en-GB" sz="2000" dirty="0">
                <a:latin typeface="Century Gothic" panose="020B0502020202020204" pitchFamily="34" charset="0"/>
              </a:rPr>
              <a:t>- okay</a:t>
            </a:r>
          </a:p>
          <a:p>
            <a:r>
              <a:rPr lang="en-GB" sz="2000" dirty="0" err="1">
                <a:latin typeface="Century Gothic" panose="020B0502020202020204" pitchFamily="34" charset="0"/>
              </a:rPr>
              <a:t>Ça</a:t>
            </a:r>
            <a:r>
              <a:rPr lang="en-GB" sz="2000" dirty="0">
                <a:latin typeface="Century Gothic" panose="020B0502020202020204" pitchFamily="34" charset="0"/>
              </a:rPr>
              <a:t> </a:t>
            </a:r>
            <a:r>
              <a:rPr lang="en-GB" sz="2000" dirty="0" err="1">
                <a:latin typeface="Century Gothic" panose="020B0502020202020204" pitchFamily="34" charset="0"/>
              </a:rPr>
              <a:t>va</a:t>
            </a:r>
            <a:r>
              <a:rPr lang="en-GB" sz="2000" dirty="0">
                <a:latin typeface="Century Gothic" panose="020B0502020202020204" pitchFamily="34" charset="0"/>
              </a:rPr>
              <a:t> mal- I am not feeling good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3939B15-DF6D-40AE-BF87-E3F3D885AEEC}"/>
              </a:ext>
            </a:extLst>
          </p:cNvPr>
          <p:cNvSpPr txBox="1"/>
          <p:nvPr/>
        </p:nvSpPr>
        <p:spPr>
          <a:xfrm>
            <a:off x="5284107" y="1248271"/>
            <a:ext cx="2864860" cy="2554545"/>
          </a:xfrm>
          <a:prstGeom prst="rect">
            <a:avLst/>
          </a:prstGeom>
          <a:pattFill prst="pct5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Century Gothic" panose="020B0502020202020204" pitchFamily="34" charset="0"/>
              </a:rPr>
              <a:t>Sound spelling 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“</a:t>
            </a:r>
            <a:r>
              <a:rPr lang="en-GB" sz="2000" dirty="0" err="1">
                <a:latin typeface="Century Gothic" panose="020B0502020202020204" pitchFamily="34" charset="0"/>
              </a:rPr>
              <a:t>ou</a:t>
            </a:r>
            <a:r>
              <a:rPr lang="en-GB" sz="2000" dirty="0">
                <a:latin typeface="Century Gothic" panose="020B0502020202020204" pitchFamily="34" charset="0"/>
              </a:rPr>
              <a:t>”</a:t>
            </a:r>
          </a:p>
          <a:p>
            <a:endParaRPr lang="en-GB" sz="2000" dirty="0">
              <a:latin typeface="Century Gothic" panose="020B0502020202020204" pitchFamily="34" charset="0"/>
            </a:endParaRPr>
          </a:p>
          <a:p>
            <a:r>
              <a:rPr lang="en-GB" sz="2000" dirty="0">
                <a:latin typeface="Century Gothic" panose="020B0502020202020204" pitchFamily="34" charset="0"/>
              </a:rPr>
              <a:t>“</a:t>
            </a:r>
            <a:r>
              <a:rPr lang="en-GB" sz="2000" dirty="0" err="1">
                <a:latin typeface="Century Gothic" panose="020B0502020202020204" pitchFamily="34" charset="0"/>
              </a:rPr>
              <a:t>ut</a:t>
            </a:r>
            <a:r>
              <a:rPr lang="en-GB" sz="2000" dirty="0">
                <a:latin typeface="Century Gothic" panose="020B0502020202020204" pitchFamily="34" charset="0"/>
              </a:rPr>
              <a:t>”</a:t>
            </a:r>
          </a:p>
          <a:p>
            <a:endParaRPr lang="en-GB" sz="2000" b="1" dirty="0">
              <a:latin typeface="Century Gothic" panose="020B0502020202020204" pitchFamily="34" charset="0"/>
            </a:endParaRPr>
          </a:p>
          <a:p>
            <a:r>
              <a:rPr lang="en-GB" sz="2000" b="1" dirty="0">
                <a:latin typeface="Century Gothic" panose="020B0502020202020204" pitchFamily="34" charset="0"/>
              </a:rPr>
              <a:t>“</a:t>
            </a:r>
            <a:r>
              <a:rPr lang="en-GB" sz="2000" dirty="0">
                <a:latin typeface="Century Gothic" panose="020B0502020202020204" pitchFamily="34" charset="0"/>
              </a:rPr>
              <a:t>oi</a:t>
            </a:r>
            <a:r>
              <a:rPr lang="en-GB" sz="2000" b="1" dirty="0">
                <a:latin typeface="Century Gothic" panose="020B0502020202020204" pitchFamily="34" charset="0"/>
              </a:rPr>
              <a:t>”</a:t>
            </a:r>
          </a:p>
          <a:p>
            <a:endParaRPr lang="en-GB" sz="2000" b="1" dirty="0">
              <a:latin typeface="Century Gothic" panose="020B0502020202020204" pitchFamily="34" charset="0"/>
            </a:endParaRPr>
          </a:p>
          <a:p>
            <a:r>
              <a:rPr lang="en-GB" sz="2000" dirty="0">
                <a:latin typeface="Century Gothic" panose="020B0502020202020204" pitchFamily="34" charset="0"/>
              </a:rPr>
              <a:t>“</a:t>
            </a:r>
            <a:r>
              <a:rPr lang="en-GB" sz="2000" dirty="0" err="1">
                <a:latin typeface="Century Gothic" panose="020B0502020202020204" pitchFamily="34" charset="0"/>
              </a:rPr>
              <a:t>ça</a:t>
            </a:r>
            <a:r>
              <a:rPr lang="en-GB" sz="2000" dirty="0">
                <a:latin typeface="Century Gothic" panose="020B0502020202020204" pitchFamily="34" charset="0"/>
              </a:rPr>
              <a:t>”</a:t>
            </a:r>
          </a:p>
        </p:txBody>
      </p:sp>
      <p:pic>
        <p:nvPicPr>
          <p:cNvPr id="21" name="Picture 20" descr="A drawing of a cartoon character&#10;&#10;Description automatically generated">
            <a:extLst>
              <a:ext uri="{FF2B5EF4-FFF2-40B4-BE49-F238E27FC236}">
                <a16:creationId xmlns:a16="http://schemas.microsoft.com/office/drawing/2014/main" id="{1CB9F731-8DE7-4ABA-8EC2-0AD194859D2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615" y="325719"/>
            <a:ext cx="969023" cy="637454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7F7F53F8-D2E0-4838-A808-C2E4C089A228}"/>
              </a:ext>
            </a:extLst>
          </p:cNvPr>
          <p:cNvSpPr txBox="1"/>
          <p:nvPr/>
        </p:nvSpPr>
        <p:spPr>
          <a:xfrm>
            <a:off x="474614" y="5256265"/>
            <a:ext cx="6414457" cy="1015663"/>
          </a:xfrm>
          <a:prstGeom prst="rect">
            <a:avLst/>
          </a:prstGeom>
          <a:pattFill prst="pct5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Century Gothic" panose="020B0502020202020204" pitchFamily="34" charset="0"/>
              </a:rPr>
              <a:t>Question and Answer Bank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Comment </a:t>
            </a:r>
            <a:r>
              <a:rPr lang="en-GB" sz="2000" dirty="0" err="1">
                <a:latin typeface="Century Gothic" panose="020B0502020202020204" pitchFamily="34" charset="0"/>
              </a:rPr>
              <a:t>t’appelles</a:t>
            </a:r>
            <a:r>
              <a:rPr lang="en-GB" sz="2000" dirty="0">
                <a:latin typeface="Century Gothic" panose="020B0502020202020204" pitchFamily="34" charset="0"/>
              </a:rPr>
              <a:t> –</a:t>
            </a:r>
            <a:r>
              <a:rPr lang="en-GB" sz="2000" dirty="0" err="1">
                <a:latin typeface="Century Gothic" panose="020B0502020202020204" pitchFamily="34" charset="0"/>
              </a:rPr>
              <a:t>tu</a:t>
            </a:r>
            <a:r>
              <a:rPr lang="en-GB" sz="2000" dirty="0">
                <a:latin typeface="Century Gothic" panose="020B0502020202020204" pitchFamily="34" charset="0"/>
              </a:rPr>
              <a:t>?- What are you called?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Je </a:t>
            </a:r>
            <a:r>
              <a:rPr lang="en-GB" sz="2000" dirty="0" err="1">
                <a:latin typeface="Century Gothic" panose="020B0502020202020204" pitchFamily="34" charset="0"/>
              </a:rPr>
              <a:t>m’appelle</a:t>
            </a:r>
            <a:r>
              <a:rPr lang="en-GB" sz="2000" dirty="0">
                <a:latin typeface="Century Gothic" panose="020B0502020202020204" pitchFamily="34" charset="0"/>
              </a:rPr>
              <a:t>…. I am called…….</a:t>
            </a:r>
          </a:p>
        </p:txBody>
      </p:sp>
      <p:pic>
        <p:nvPicPr>
          <p:cNvPr id="2" name="Fre_Y3_Aut_1_Greetings vocab">
            <a:hlinkClick r:id="" action="ppaction://media"/>
            <a:extLst>
              <a:ext uri="{FF2B5EF4-FFF2-40B4-BE49-F238E27FC236}">
                <a16:creationId xmlns:a16="http://schemas.microsoft.com/office/drawing/2014/main" id="{8F234B0C-223E-45A8-9D47-2D25E7ACA84D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2986829" y="1541527"/>
            <a:ext cx="695013" cy="695013"/>
          </a:xfrm>
          <a:prstGeom prst="rect">
            <a:avLst/>
          </a:prstGeom>
        </p:spPr>
      </p:pic>
      <p:pic>
        <p:nvPicPr>
          <p:cNvPr id="4" name="Fre_Y3_Aut_1_Greetings sounds">
            <a:hlinkClick r:id="" action="ppaction://media"/>
            <a:extLst>
              <a:ext uri="{FF2B5EF4-FFF2-40B4-BE49-F238E27FC236}">
                <a16:creationId xmlns:a16="http://schemas.microsoft.com/office/drawing/2014/main" id="{A3632E9B-D72C-441B-94B5-421140E0B66D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6196593" y="2763480"/>
            <a:ext cx="692478" cy="692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5529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400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1070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  <p:audio>
              <p:cMediaNode vol="80000">
                <p:cTn id="1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drawing of a cartoon character&#10;&#10;Description automatically generated">
            <a:extLst>
              <a:ext uri="{FF2B5EF4-FFF2-40B4-BE49-F238E27FC236}">
                <a16:creationId xmlns:a16="http://schemas.microsoft.com/office/drawing/2014/main" id="{35812521-DF0A-469C-8661-E8178936F9D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2708" y="125664"/>
            <a:ext cx="844677" cy="40011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CB07BD8-06AF-41EC-8168-E9249FED881B}"/>
              </a:ext>
            </a:extLst>
          </p:cNvPr>
          <p:cNvSpPr txBox="1"/>
          <p:nvPr/>
        </p:nvSpPr>
        <p:spPr>
          <a:xfrm>
            <a:off x="2350598" y="512647"/>
            <a:ext cx="6846746" cy="400110"/>
          </a:xfrm>
          <a:prstGeom prst="rect">
            <a:avLst/>
          </a:prstGeom>
          <a:pattFill prst="pct5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2000" dirty="0">
                <a:latin typeface="Century Gothic" panose="020B0502020202020204" pitchFamily="34" charset="0"/>
              </a:rPr>
              <a:t>Language Detectives’ Memory Bank: Numbers  0- 10.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2FB6155-EF73-4E76-B4CA-717526727E8F}"/>
              </a:ext>
            </a:extLst>
          </p:cNvPr>
          <p:cNvSpPr txBox="1"/>
          <p:nvPr/>
        </p:nvSpPr>
        <p:spPr>
          <a:xfrm>
            <a:off x="474615" y="1602214"/>
            <a:ext cx="3565133" cy="3785652"/>
          </a:xfrm>
          <a:prstGeom prst="rect">
            <a:avLst/>
          </a:prstGeom>
          <a:pattFill prst="pct5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Century Gothic" panose="020B0502020202020204" pitchFamily="34" charset="0"/>
              </a:rPr>
              <a:t>Numbers Bank</a:t>
            </a:r>
          </a:p>
          <a:p>
            <a:r>
              <a:rPr lang="en-GB" sz="2000" dirty="0" err="1">
                <a:latin typeface="Century Gothic" panose="020B0502020202020204" pitchFamily="34" charset="0"/>
              </a:rPr>
              <a:t>zéro</a:t>
            </a:r>
            <a:r>
              <a:rPr lang="en-GB" sz="2000" dirty="0">
                <a:latin typeface="Century Gothic" panose="020B0502020202020204" pitchFamily="34" charset="0"/>
              </a:rPr>
              <a:t> - 0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un - 1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deux- 2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trois - 3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quatre- 4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cinq - 5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six - 6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sept - 7</a:t>
            </a:r>
          </a:p>
          <a:p>
            <a:r>
              <a:rPr lang="en-GB" sz="2000" dirty="0" err="1">
                <a:latin typeface="Century Gothic" panose="020B0502020202020204" pitchFamily="34" charset="0"/>
              </a:rPr>
              <a:t>huit</a:t>
            </a:r>
            <a:r>
              <a:rPr lang="en-GB" sz="2000" dirty="0">
                <a:latin typeface="Century Gothic" panose="020B0502020202020204" pitchFamily="34" charset="0"/>
              </a:rPr>
              <a:t>- 8</a:t>
            </a:r>
          </a:p>
          <a:p>
            <a:r>
              <a:rPr lang="en-GB" sz="2000" dirty="0" err="1">
                <a:latin typeface="Century Gothic" panose="020B0502020202020204" pitchFamily="34" charset="0"/>
              </a:rPr>
              <a:t>neuf</a:t>
            </a:r>
            <a:r>
              <a:rPr lang="en-GB" sz="2000" dirty="0">
                <a:latin typeface="Century Gothic" panose="020B0502020202020204" pitchFamily="34" charset="0"/>
              </a:rPr>
              <a:t> - 9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dix- 10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92B09AC-DF32-458B-9228-CA00342C7239}"/>
              </a:ext>
            </a:extLst>
          </p:cNvPr>
          <p:cNvSpPr txBox="1"/>
          <p:nvPr/>
        </p:nvSpPr>
        <p:spPr>
          <a:xfrm>
            <a:off x="8333904" y="1248271"/>
            <a:ext cx="3565133" cy="4401205"/>
          </a:xfrm>
          <a:prstGeom prst="rect">
            <a:avLst/>
          </a:prstGeom>
          <a:pattFill prst="pct5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Century Gothic" panose="020B0502020202020204" pitchFamily="34" charset="0"/>
              </a:rPr>
              <a:t>Fact Bank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“H” is just a </a:t>
            </a:r>
            <a:r>
              <a:rPr lang="en-GB" sz="2000">
                <a:latin typeface="Century Gothic" panose="020B0502020202020204" pitchFamily="34" charset="0"/>
              </a:rPr>
              <a:t>“breath” </a:t>
            </a:r>
            <a:r>
              <a:rPr lang="en-GB" sz="2000" dirty="0">
                <a:latin typeface="Century Gothic" panose="020B0502020202020204" pitchFamily="34" charset="0"/>
              </a:rPr>
              <a:t>in French. Try saying the number 8 on French  again</a:t>
            </a:r>
          </a:p>
          <a:p>
            <a:r>
              <a:rPr lang="en-GB" sz="2000" b="1" dirty="0">
                <a:latin typeface="Century Gothic" panose="020B0502020202020204" pitchFamily="34" charset="0"/>
              </a:rPr>
              <a:t>“</a:t>
            </a:r>
            <a:r>
              <a:rPr lang="en-GB" sz="2000" b="1" dirty="0" err="1">
                <a:latin typeface="Century Gothic" panose="020B0502020202020204" pitchFamily="34" charset="0"/>
              </a:rPr>
              <a:t>huit</a:t>
            </a:r>
            <a:r>
              <a:rPr lang="en-GB" sz="2000" b="1" dirty="0">
                <a:latin typeface="Century Gothic" panose="020B0502020202020204" pitchFamily="34" charset="0"/>
              </a:rPr>
              <a:t>”. </a:t>
            </a:r>
          </a:p>
          <a:p>
            <a:endParaRPr lang="en-GB" sz="2000" b="1" dirty="0">
              <a:latin typeface="Century Gothic" panose="020B0502020202020204" pitchFamily="34" charset="0"/>
            </a:endParaRPr>
          </a:p>
          <a:p>
            <a:r>
              <a:rPr lang="en-GB" sz="2000" dirty="0">
                <a:latin typeface="Century Gothic" panose="020B0502020202020204" pitchFamily="34" charset="0"/>
              </a:rPr>
              <a:t>Six is number 6 in French it looks like the number in English but it doesn’t sound the same.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Try saying “6” in English and French and spot the difference.</a:t>
            </a:r>
          </a:p>
          <a:p>
            <a:endParaRPr lang="en-GB" sz="2000" b="1" dirty="0">
              <a:latin typeface="Century Gothic" panose="020B0502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8A9B209-59C0-4ABE-8F41-BD0DAF348794}"/>
              </a:ext>
            </a:extLst>
          </p:cNvPr>
          <p:cNvSpPr txBox="1"/>
          <p:nvPr/>
        </p:nvSpPr>
        <p:spPr>
          <a:xfrm>
            <a:off x="150921" y="23725"/>
            <a:ext cx="34841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French Y3 Stage 1 Autumn1</a:t>
            </a:r>
            <a:r>
              <a:rPr lang="en-GB" sz="1400"/>
              <a:t>: Numbers 0-10  </a:t>
            </a:r>
            <a:r>
              <a:rPr lang="en-GB" sz="1400" dirty="0"/>
              <a:t>.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3939B15-DF6D-40AE-BF87-E3F3D885AEEC}"/>
              </a:ext>
            </a:extLst>
          </p:cNvPr>
          <p:cNvSpPr txBox="1"/>
          <p:nvPr/>
        </p:nvSpPr>
        <p:spPr>
          <a:xfrm>
            <a:off x="4781302" y="2395409"/>
            <a:ext cx="2864860" cy="2554545"/>
          </a:xfrm>
          <a:prstGeom prst="rect">
            <a:avLst/>
          </a:prstGeom>
          <a:pattFill prst="pct5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Century Gothic" panose="020B0502020202020204" pitchFamily="34" charset="0"/>
              </a:rPr>
              <a:t>Sound spelling 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“é”</a:t>
            </a:r>
          </a:p>
          <a:p>
            <a:endParaRPr lang="en-GB" sz="2000" dirty="0">
              <a:latin typeface="Century Gothic" panose="020B0502020202020204" pitchFamily="34" charset="0"/>
            </a:endParaRPr>
          </a:p>
          <a:p>
            <a:r>
              <a:rPr lang="en-GB" sz="2000" dirty="0">
                <a:latin typeface="Century Gothic" panose="020B0502020202020204" pitchFamily="34" charset="0"/>
              </a:rPr>
              <a:t>“</a:t>
            </a:r>
            <a:r>
              <a:rPr lang="en-GB" sz="2000" dirty="0" err="1">
                <a:latin typeface="Century Gothic" panose="020B0502020202020204" pitchFamily="34" charset="0"/>
              </a:rPr>
              <a:t>eu</a:t>
            </a:r>
            <a:r>
              <a:rPr lang="en-GB" sz="2000" dirty="0">
                <a:latin typeface="Century Gothic" panose="020B0502020202020204" pitchFamily="34" charset="0"/>
              </a:rPr>
              <a:t>”</a:t>
            </a:r>
          </a:p>
          <a:p>
            <a:endParaRPr lang="en-GB" sz="2000" dirty="0">
              <a:latin typeface="Century Gothic" panose="020B0502020202020204" pitchFamily="34" charset="0"/>
            </a:endParaRPr>
          </a:p>
          <a:p>
            <a:r>
              <a:rPr lang="en-GB" sz="2000" dirty="0">
                <a:latin typeface="Century Gothic" panose="020B0502020202020204" pitchFamily="34" charset="0"/>
              </a:rPr>
              <a:t>“in”</a:t>
            </a:r>
          </a:p>
          <a:p>
            <a:endParaRPr lang="en-GB" sz="2000" dirty="0">
              <a:latin typeface="Century Gothic" panose="020B0502020202020204" pitchFamily="34" charset="0"/>
            </a:endParaRPr>
          </a:p>
          <a:p>
            <a:r>
              <a:rPr lang="en-GB" sz="2000" dirty="0">
                <a:latin typeface="Century Gothic" panose="020B0502020202020204" pitchFamily="34" charset="0"/>
              </a:rPr>
              <a:t>“hui”</a:t>
            </a:r>
          </a:p>
        </p:txBody>
      </p:sp>
      <p:pic>
        <p:nvPicPr>
          <p:cNvPr id="21" name="Picture 20" descr="A drawing of a cartoon character&#10;&#10;Description automatically generated">
            <a:extLst>
              <a:ext uri="{FF2B5EF4-FFF2-40B4-BE49-F238E27FC236}">
                <a16:creationId xmlns:a16="http://schemas.microsoft.com/office/drawing/2014/main" id="{1CB9F731-8DE7-4ABA-8EC2-0AD194859D2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615" y="325719"/>
            <a:ext cx="969023" cy="637454"/>
          </a:xfrm>
          <a:prstGeom prst="rect">
            <a:avLst/>
          </a:prstGeom>
        </p:spPr>
      </p:pic>
      <p:pic>
        <p:nvPicPr>
          <p:cNvPr id="2" name="Fre_Y3_Aut_1_Numbers sounds">
            <a:hlinkClick r:id="" action="ppaction://media"/>
            <a:extLst>
              <a:ext uri="{FF2B5EF4-FFF2-40B4-BE49-F238E27FC236}">
                <a16:creationId xmlns:a16="http://schemas.microsoft.com/office/drawing/2014/main" id="{7D89FCE1-5BD9-4945-AA15-FDC9C60EF771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6327228" y="3495040"/>
            <a:ext cx="788972" cy="788972"/>
          </a:xfrm>
          <a:prstGeom prst="rect">
            <a:avLst/>
          </a:prstGeom>
        </p:spPr>
      </p:pic>
      <p:pic>
        <p:nvPicPr>
          <p:cNvPr id="4" name="Fre_Y3_Aut_1_Numbers vocab">
            <a:hlinkClick r:id="" action="ppaction://media"/>
            <a:extLst>
              <a:ext uri="{FF2B5EF4-FFF2-40B4-BE49-F238E27FC236}">
                <a16:creationId xmlns:a16="http://schemas.microsoft.com/office/drawing/2014/main" id="{BEC9F161-122F-4329-8C5C-1844E3B1E4A3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2762095" y="2974020"/>
            <a:ext cx="698662" cy="698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4384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300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2550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  <p:audio>
              <p:cMediaNode vol="80000">
                <p:cTn id="1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drawing of a cartoon character&#10;&#10;Description automatically generated">
            <a:extLst>
              <a:ext uri="{FF2B5EF4-FFF2-40B4-BE49-F238E27FC236}">
                <a16:creationId xmlns:a16="http://schemas.microsoft.com/office/drawing/2014/main" id="{35812521-DF0A-469C-8661-E8178936F9D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2708" y="125664"/>
            <a:ext cx="844677" cy="40011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CB07BD8-06AF-41EC-8168-E9249FED881B}"/>
              </a:ext>
            </a:extLst>
          </p:cNvPr>
          <p:cNvSpPr txBox="1"/>
          <p:nvPr/>
        </p:nvSpPr>
        <p:spPr>
          <a:xfrm>
            <a:off x="2350598" y="512647"/>
            <a:ext cx="5947462" cy="400110"/>
          </a:xfrm>
          <a:prstGeom prst="rect">
            <a:avLst/>
          </a:prstGeom>
          <a:pattFill prst="pct5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2000" dirty="0">
                <a:latin typeface="Century Gothic" panose="020B0502020202020204" pitchFamily="34" charset="0"/>
              </a:rPr>
              <a:t>Language Detectives’ Memory Bank: Colours.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2FB6155-EF73-4E76-B4CA-717526727E8F}"/>
              </a:ext>
            </a:extLst>
          </p:cNvPr>
          <p:cNvSpPr txBox="1"/>
          <p:nvPr/>
        </p:nvSpPr>
        <p:spPr>
          <a:xfrm>
            <a:off x="474615" y="1247108"/>
            <a:ext cx="3565133" cy="2246769"/>
          </a:xfrm>
          <a:prstGeom prst="rect">
            <a:avLst/>
          </a:prstGeom>
          <a:pattFill prst="pct5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Century Gothic" panose="020B0502020202020204" pitchFamily="34" charset="0"/>
              </a:rPr>
              <a:t>Colours Bank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bleu- blue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blanc-white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rouge-red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noir-black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jaune-yellow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vert </a:t>
            </a:r>
            <a:r>
              <a:rPr lang="en-GB" sz="2000">
                <a:latin typeface="Century Gothic" panose="020B0502020202020204" pitchFamily="34" charset="0"/>
              </a:rPr>
              <a:t>-green</a:t>
            </a:r>
            <a:endParaRPr lang="en-GB" sz="2000" dirty="0">
              <a:latin typeface="Century Gothic" panose="020B0502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92B09AC-DF32-458B-9228-CA00342C7239}"/>
              </a:ext>
            </a:extLst>
          </p:cNvPr>
          <p:cNvSpPr txBox="1"/>
          <p:nvPr/>
        </p:nvSpPr>
        <p:spPr>
          <a:xfrm>
            <a:off x="8152252" y="3942682"/>
            <a:ext cx="3565133" cy="2246769"/>
          </a:xfrm>
          <a:prstGeom prst="rect">
            <a:avLst/>
          </a:prstGeom>
          <a:pattFill prst="pct5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Century Gothic" panose="020B0502020202020204" pitchFamily="34" charset="0"/>
              </a:rPr>
              <a:t>Fact Bank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The French flag is called the “</a:t>
            </a:r>
            <a:r>
              <a:rPr lang="en-GB" sz="2000">
                <a:latin typeface="Century Gothic" panose="020B0502020202020204" pitchFamily="34" charset="0"/>
              </a:rPr>
              <a:t>tricolore”. </a:t>
            </a:r>
            <a:r>
              <a:rPr lang="en-GB" sz="2000" dirty="0">
                <a:latin typeface="Century Gothic" panose="020B0502020202020204" pitchFamily="34" charset="0"/>
              </a:rPr>
              <a:t>It has three coloured stripes- bleu, blanc, rouge (blue, white and red).</a:t>
            </a:r>
          </a:p>
          <a:p>
            <a:endParaRPr lang="en-GB" sz="2000" b="1" dirty="0">
              <a:latin typeface="Century Gothic" panose="020B0502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8A9B209-59C0-4ABE-8F41-BD0DAF348794}"/>
              </a:ext>
            </a:extLst>
          </p:cNvPr>
          <p:cNvSpPr txBox="1"/>
          <p:nvPr/>
        </p:nvSpPr>
        <p:spPr>
          <a:xfrm>
            <a:off x="150921" y="23725"/>
            <a:ext cx="3000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French Y3 Stage </a:t>
            </a:r>
            <a:r>
              <a:rPr lang="en-GB" sz="1400"/>
              <a:t>1 Autumn 1</a:t>
            </a:r>
            <a:r>
              <a:rPr lang="en-GB" sz="1400" dirty="0"/>
              <a:t>: Colours .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3939B15-DF6D-40AE-BF87-E3F3D885AEEC}"/>
              </a:ext>
            </a:extLst>
          </p:cNvPr>
          <p:cNvSpPr txBox="1"/>
          <p:nvPr/>
        </p:nvSpPr>
        <p:spPr>
          <a:xfrm>
            <a:off x="6712154" y="1145649"/>
            <a:ext cx="2864860" cy="2246769"/>
          </a:xfrm>
          <a:prstGeom prst="rect">
            <a:avLst/>
          </a:prstGeom>
          <a:pattFill prst="pct5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Century Gothic" panose="020B0502020202020204" pitchFamily="34" charset="0"/>
              </a:rPr>
              <a:t>Sound spelling </a:t>
            </a:r>
          </a:p>
          <a:p>
            <a:endParaRPr lang="en-GB" sz="2000" dirty="0">
              <a:latin typeface="Century Gothic" panose="020B0502020202020204" pitchFamily="34" charset="0"/>
            </a:endParaRPr>
          </a:p>
          <a:p>
            <a:r>
              <a:rPr lang="en-GB" sz="2000" dirty="0">
                <a:latin typeface="Century Gothic" panose="020B0502020202020204" pitchFamily="34" charset="0"/>
              </a:rPr>
              <a:t>“</a:t>
            </a:r>
            <a:r>
              <a:rPr lang="en-GB" sz="2000" dirty="0" err="1">
                <a:latin typeface="Century Gothic" panose="020B0502020202020204" pitchFamily="34" charset="0"/>
              </a:rPr>
              <a:t>eu</a:t>
            </a:r>
            <a:r>
              <a:rPr lang="en-GB" sz="2000" dirty="0">
                <a:latin typeface="Century Gothic" panose="020B0502020202020204" pitchFamily="34" charset="0"/>
              </a:rPr>
              <a:t>”</a:t>
            </a:r>
          </a:p>
          <a:p>
            <a:endParaRPr lang="en-GB" sz="2000" dirty="0">
              <a:latin typeface="Century Gothic" panose="020B0502020202020204" pitchFamily="34" charset="0"/>
            </a:endParaRPr>
          </a:p>
          <a:p>
            <a:r>
              <a:rPr lang="en-GB" sz="2000" dirty="0">
                <a:latin typeface="Century Gothic" panose="020B0502020202020204" pitchFamily="34" charset="0"/>
              </a:rPr>
              <a:t>“oi”</a:t>
            </a:r>
          </a:p>
          <a:p>
            <a:endParaRPr lang="en-GB" sz="2000" dirty="0">
              <a:latin typeface="Century Gothic" panose="020B0502020202020204" pitchFamily="34" charset="0"/>
            </a:endParaRPr>
          </a:p>
          <a:p>
            <a:r>
              <a:rPr lang="en-GB" sz="2000" dirty="0">
                <a:latin typeface="Century Gothic" panose="020B0502020202020204" pitchFamily="34" charset="0"/>
              </a:rPr>
              <a:t>“</a:t>
            </a:r>
            <a:r>
              <a:rPr lang="en-GB" sz="2000" dirty="0" err="1">
                <a:latin typeface="Century Gothic" panose="020B0502020202020204" pitchFamily="34" charset="0"/>
              </a:rPr>
              <a:t>ou</a:t>
            </a:r>
            <a:r>
              <a:rPr lang="en-GB" sz="2000" dirty="0">
                <a:latin typeface="Century Gothic" panose="020B0502020202020204" pitchFamily="34" charset="0"/>
              </a:rPr>
              <a:t>”</a:t>
            </a:r>
          </a:p>
        </p:txBody>
      </p:sp>
      <p:pic>
        <p:nvPicPr>
          <p:cNvPr id="21" name="Picture 20" descr="A drawing of a cartoon character&#10;&#10;Description automatically generated">
            <a:extLst>
              <a:ext uri="{FF2B5EF4-FFF2-40B4-BE49-F238E27FC236}">
                <a16:creationId xmlns:a16="http://schemas.microsoft.com/office/drawing/2014/main" id="{1CB9F731-8DE7-4ABA-8EC2-0AD194859D2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615" y="325719"/>
            <a:ext cx="969023" cy="637454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7AC1362-754F-43AF-AAA8-9BE439132FB9}"/>
              </a:ext>
            </a:extLst>
          </p:cNvPr>
          <p:cNvSpPr txBox="1"/>
          <p:nvPr/>
        </p:nvSpPr>
        <p:spPr>
          <a:xfrm>
            <a:off x="474615" y="3727436"/>
            <a:ext cx="5947462" cy="707886"/>
          </a:xfrm>
          <a:prstGeom prst="rect">
            <a:avLst/>
          </a:prstGeom>
          <a:pattFill prst="pct5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Century Gothic" panose="020B0502020202020204" pitchFamily="34" charset="0"/>
              </a:rPr>
              <a:t>Question Bank</a:t>
            </a:r>
          </a:p>
          <a:p>
            <a:r>
              <a:rPr lang="en-GB" sz="2000" dirty="0" err="1">
                <a:latin typeface="Century Gothic" panose="020B0502020202020204" pitchFamily="34" charset="0"/>
              </a:rPr>
              <a:t>C’est</a:t>
            </a:r>
            <a:r>
              <a:rPr lang="en-GB" sz="2000" dirty="0">
                <a:latin typeface="Century Gothic" panose="020B0502020202020204" pitchFamily="34" charset="0"/>
              </a:rPr>
              <a:t> de quelle couleur?- What colour is it?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0ADE2B6-85BD-4119-ABB3-2233215B1CDA}"/>
              </a:ext>
            </a:extLst>
          </p:cNvPr>
          <p:cNvSpPr txBox="1"/>
          <p:nvPr/>
        </p:nvSpPr>
        <p:spPr>
          <a:xfrm>
            <a:off x="474615" y="4668881"/>
            <a:ext cx="6851678" cy="1631216"/>
          </a:xfrm>
          <a:prstGeom prst="rect">
            <a:avLst/>
          </a:prstGeom>
          <a:pattFill prst="pct5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Century Gothic" panose="020B0502020202020204" pitchFamily="34" charset="0"/>
              </a:rPr>
              <a:t>Grammar Bank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Colours are words that describe objects.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We call them “adjectives”. Watch out in French every time we meet the colours as the spelling might change to match the object the colour describes.</a:t>
            </a:r>
          </a:p>
        </p:txBody>
      </p:sp>
      <p:pic>
        <p:nvPicPr>
          <p:cNvPr id="2" name="Fre_Y3_Aut_1_Colours vocab">
            <a:hlinkClick r:id="" action="ppaction://media"/>
            <a:extLst>
              <a:ext uri="{FF2B5EF4-FFF2-40B4-BE49-F238E27FC236}">
                <a16:creationId xmlns:a16="http://schemas.microsoft.com/office/drawing/2014/main" id="{C1080363-26C3-4B47-AF0D-3092CE0DC078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2614986" y="1828363"/>
            <a:ext cx="958808" cy="958808"/>
          </a:xfrm>
          <a:prstGeom prst="rect">
            <a:avLst/>
          </a:prstGeom>
        </p:spPr>
      </p:pic>
      <p:pic>
        <p:nvPicPr>
          <p:cNvPr id="4" name="Fre_Y3_Aut_1_Colours sounds">
            <a:hlinkClick r:id="" action="ppaction://media"/>
            <a:extLst>
              <a:ext uri="{FF2B5EF4-FFF2-40B4-BE49-F238E27FC236}">
                <a16:creationId xmlns:a16="http://schemas.microsoft.com/office/drawing/2014/main" id="{E200E16B-1E25-4F1F-966C-FCF6BA427217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8047952" y="2058652"/>
            <a:ext cx="1072599" cy="1072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5963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600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830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  <p:audio>
              <p:cMediaNode vol="80000">
                <p:cTn id="1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A6835ACC33C4E97F84F05F16F2601" ma:contentTypeVersion="29" ma:contentTypeDescription="Create a new document." ma:contentTypeScope="" ma:versionID="2f846f96c2116eb940bb725f3cf82343">
  <xsd:schema xmlns:xsd="http://www.w3.org/2001/XMLSchema" xmlns:xs="http://www.w3.org/2001/XMLSchema" xmlns:p="http://schemas.microsoft.com/office/2006/metadata/properties" xmlns:ns3="66bfd6c2-eae4-49de-a465-ed512355e743" xmlns:ns4="929283bd-3432-49cf-9c7f-735ca9d51fa5" targetNamespace="http://schemas.microsoft.com/office/2006/metadata/properties" ma:root="true" ma:fieldsID="d3b627d69c1dfeda213ec4adb4297ed6" ns3:_="" ns4:_="">
    <xsd:import namespace="66bfd6c2-eae4-49de-a465-ed512355e743"/>
    <xsd:import namespace="929283bd-3432-49cf-9c7f-735ca9d51fa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NotebookType" minOccurs="0"/>
                <xsd:element ref="ns3:FolderType" minOccurs="0"/>
                <xsd:element ref="ns3:Owner" minOccurs="0"/>
                <xsd:element ref="ns3:DefaultSectionNames" minOccurs="0"/>
                <xsd:element ref="ns3:Templates" minOccurs="0"/>
                <xsd:element ref="ns3:CultureName" minOccurs="0"/>
                <xsd:element ref="ns3:AppVersion" minOccurs="0"/>
                <xsd:element ref="ns3:Leaders" minOccurs="0"/>
                <xsd:element ref="ns3:Members" minOccurs="0"/>
                <xsd:element ref="ns3:Member_Groups" minOccurs="0"/>
                <xsd:element ref="ns3:Invited_Leaders" minOccurs="0"/>
                <xsd:element ref="ns3:Invited_Members" minOccurs="0"/>
                <xsd:element ref="ns3:Self_Registration_Enabled" minOccurs="0"/>
                <xsd:element ref="ns3:Has_Leaders_Only_SectionGroup" minOccurs="0"/>
                <xsd:element ref="ns3:Is_Collaboration_Space_Locked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bfd6c2-eae4-49de-a465-ed512355e7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NotebookType" ma:index="17" nillable="true" ma:displayName="Notebook Type" ma:internalName="NotebookType">
      <xsd:simpleType>
        <xsd:restriction base="dms:Text"/>
      </xsd:simpleType>
    </xsd:element>
    <xsd:element name="FolderType" ma:index="18" nillable="true" ma:displayName="Folder Type" ma:internalName="FolderType">
      <xsd:simpleType>
        <xsd:restriction base="dms:Text"/>
      </xsd:simpleType>
    </xsd:element>
    <xsd:element name="Owner" ma:index="19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20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21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22" nillable="true" ma:displayName="Culture Name" ma:internalName="CultureName">
      <xsd:simpleType>
        <xsd:restriction base="dms:Text"/>
      </xsd:simpleType>
    </xsd:element>
    <xsd:element name="AppVersion" ma:index="23" nillable="true" ma:displayName="App Version" ma:internalName="AppVersion">
      <xsd:simpleType>
        <xsd:restriction base="dms:Text"/>
      </xsd:simpleType>
    </xsd:element>
    <xsd:element name="Leaders" ma:index="24" nillable="true" ma:displayName="Leaders" ma:internalName="Lead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s" ma:index="25" nillable="true" ma:displayName="Members" ma:internalName="Memb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_Groups" ma:index="26" nillable="true" ma:displayName="Member Groups" ma:internalName="Member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Leaders" ma:index="27" nillable="true" ma:displayName="Invited Leaders" ma:internalName="Invited_Leaders">
      <xsd:simpleType>
        <xsd:restriction base="dms:Note">
          <xsd:maxLength value="255"/>
        </xsd:restriction>
      </xsd:simpleType>
    </xsd:element>
    <xsd:element name="Invited_Members" ma:index="28" nillable="true" ma:displayName="Invited Members" ma:internalName="Invited_Members">
      <xsd:simpleType>
        <xsd:restriction base="dms:Note">
          <xsd:maxLength value="255"/>
        </xsd:restriction>
      </xsd:simpleType>
    </xsd:element>
    <xsd:element name="Self_Registration_Enabled" ma:index="29" nillable="true" ma:displayName="Self Registration Enabled" ma:internalName="Self_Registration_Enabled">
      <xsd:simpleType>
        <xsd:restriction base="dms:Boolean"/>
      </xsd:simpleType>
    </xsd:element>
    <xsd:element name="Has_Leaders_Only_SectionGroup" ma:index="30" nillable="true" ma:displayName="Has Leaders Only SectionGroup" ma:internalName="Has_Leaders_Only_SectionGroup">
      <xsd:simpleType>
        <xsd:restriction base="dms:Boolean"/>
      </xsd:simpleType>
    </xsd:element>
    <xsd:element name="Is_Collaboration_Space_Locked" ma:index="31" nillable="true" ma:displayName="Is Collaboration Space Locked" ma:internalName="Is_Collaboration_Space_Locked">
      <xsd:simpleType>
        <xsd:restriction base="dms:Boolean"/>
      </xsd:simpleType>
    </xsd:element>
    <xsd:element name="MediaServiceGenerationTime" ma:index="3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3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36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9283bd-3432-49cf-9c7f-735ca9d51fa5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pVersion xmlns="66bfd6c2-eae4-49de-a465-ed512355e743" xsi:nil="true"/>
    <Invited_Leaders xmlns="66bfd6c2-eae4-49de-a465-ed512355e743" xsi:nil="true"/>
    <Templates xmlns="66bfd6c2-eae4-49de-a465-ed512355e743" xsi:nil="true"/>
    <Members xmlns="66bfd6c2-eae4-49de-a465-ed512355e743">
      <UserInfo>
        <DisplayName/>
        <AccountId xsi:nil="true"/>
        <AccountType/>
      </UserInfo>
    </Members>
    <Member_Groups xmlns="66bfd6c2-eae4-49de-a465-ed512355e743">
      <UserInfo>
        <DisplayName/>
        <AccountId xsi:nil="true"/>
        <AccountType/>
      </UserInfo>
    </Member_Groups>
    <NotebookType xmlns="66bfd6c2-eae4-49de-a465-ed512355e743" xsi:nil="true"/>
    <FolderType xmlns="66bfd6c2-eae4-49de-a465-ed512355e743" xsi:nil="true"/>
    <Has_Leaders_Only_SectionGroup xmlns="66bfd6c2-eae4-49de-a465-ed512355e743" xsi:nil="true"/>
    <Owner xmlns="66bfd6c2-eae4-49de-a465-ed512355e743">
      <UserInfo>
        <DisplayName/>
        <AccountId xsi:nil="true"/>
        <AccountType/>
      </UserInfo>
    </Owner>
    <DefaultSectionNames xmlns="66bfd6c2-eae4-49de-a465-ed512355e743" xsi:nil="true"/>
    <CultureName xmlns="66bfd6c2-eae4-49de-a465-ed512355e743" xsi:nil="true"/>
    <Leaders xmlns="66bfd6c2-eae4-49de-a465-ed512355e743">
      <UserInfo>
        <DisplayName/>
        <AccountId xsi:nil="true"/>
        <AccountType/>
      </UserInfo>
    </Leaders>
    <Invited_Members xmlns="66bfd6c2-eae4-49de-a465-ed512355e743" xsi:nil="true"/>
    <Is_Collaboration_Space_Locked xmlns="66bfd6c2-eae4-49de-a465-ed512355e743" xsi:nil="true"/>
    <Self_Registration_Enabled xmlns="66bfd6c2-eae4-49de-a465-ed512355e743" xsi:nil="true"/>
  </documentManagement>
</p:properties>
</file>

<file path=customXml/itemProps1.xml><?xml version="1.0" encoding="utf-8"?>
<ds:datastoreItem xmlns:ds="http://schemas.openxmlformats.org/officeDocument/2006/customXml" ds:itemID="{8BDC1DE1-F2AF-4461-A946-0C4DF7CFFA5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6bfd6c2-eae4-49de-a465-ed512355e743"/>
    <ds:schemaRef ds:uri="929283bd-3432-49cf-9c7f-735ca9d51fa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B675DD4-03E5-4407-A768-03CBF7DE53F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D302091-93AD-4940-8145-206C2179E718}">
  <ds:schemaRefs>
    <ds:schemaRef ds:uri="http://schemas.microsoft.com/office/2006/metadata/properties"/>
    <ds:schemaRef ds:uri="66bfd6c2-eae4-49de-a465-ed512355e743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929283bd-3432-49cf-9c7f-735ca9d51fa5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394</Words>
  <Application>Microsoft Office PowerPoint</Application>
  <PresentationFormat>Widescreen</PresentationFormat>
  <Paragraphs>80</Paragraphs>
  <Slides>3</Slides>
  <Notes>0</Notes>
  <HiddenSlides>0</HiddenSlides>
  <MMClips>6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Laptop</dc:creator>
  <cp:lastModifiedBy>Sue Ward</cp:lastModifiedBy>
  <cp:revision>45</cp:revision>
  <cp:lastPrinted>2019-12-10T09:41:14Z</cp:lastPrinted>
  <dcterms:created xsi:type="dcterms:W3CDTF">2019-08-20T09:39:52Z</dcterms:created>
  <dcterms:modified xsi:type="dcterms:W3CDTF">2022-04-20T09:13:10Z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0x010100769A6835ACC33C4E97F84F05F16F2601</vt:lpwstr>
  </property>
</Properties>
</file>