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4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4.m4a"/><Relationship Id="rId7" Type="http://schemas.openxmlformats.org/officeDocument/2006/relationships/image" Target="../media/image2.jpeg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4.m4a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6.m4a"/><Relationship Id="rId7" Type="http://schemas.openxmlformats.org/officeDocument/2006/relationships/image" Target="../media/image2.jpeg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6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350598" y="512647"/>
            <a:ext cx="8731878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Bank: </a:t>
            </a:r>
            <a:r>
              <a:rPr lang="en-GB" sz="2000" dirty="0" err="1">
                <a:latin typeface="Century Gothic" panose="020B0502020202020204" pitchFamily="34" charset="0"/>
              </a:rPr>
              <a:t>Greetings,Feelings</a:t>
            </a:r>
            <a:r>
              <a:rPr lang="en-GB" sz="2000" dirty="0">
                <a:latin typeface="Century Gothic" panose="020B0502020202020204" pitchFamily="34" charset="0"/>
              </a:rPr>
              <a:t> and Names.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77902" y="1093903"/>
            <a:ext cx="3565133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Greetings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Bonjour – good day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Salut - hello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À </a:t>
            </a:r>
            <a:r>
              <a:rPr lang="en-GB" sz="2000" dirty="0" err="1">
                <a:latin typeface="Century Gothic" panose="020B0502020202020204" pitchFamily="34" charset="0"/>
              </a:rPr>
              <a:t>bientôt</a:t>
            </a:r>
            <a:r>
              <a:rPr lang="en-GB" sz="2000" dirty="0">
                <a:latin typeface="Century Gothic" panose="020B0502020202020204" pitchFamily="34" charset="0"/>
              </a:rPr>
              <a:t> – see you soon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Au revoir- good bye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8423258" y="3260207"/>
            <a:ext cx="3565133" cy="317009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When you ask a question in French you can turn a sentence into a question by raising the pitch of your voice at the end of the question. 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e.g.</a:t>
            </a:r>
          </a:p>
          <a:p>
            <a:r>
              <a:rPr lang="en-GB" sz="2000" b="1" dirty="0" err="1">
                <a:latin typeface="Century Gothic" panose="020B0502020202020204" pitchFamily="34" charset="0"/>
              </a:rPr>
              <a:t>Ça</a:t>
            </a: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 err="1">
                <a:latin typeface="Century Gothic" panose="020B0502020202020204" pitchFamily="34" charset="0"/>
              </a:rPr>
              <a:t>va</a:t>
            </a:r>
            <a:r>
              <a:rPr lang="en-GB" sz="2000" b="1" dirty="0">
                <a:latin typeface="Century Gothic" panose="020B0502020202020204" pitchFamily="34" charset="0"/>
              </a:rPr>
              <a:t>?</a:t>
            </a:r>
          </a:p>
          <a:p>
            <a:r>
              <a:rPr lang="en-GB" sz="2000" b="1" dirty="0" err="1">
                <a:latin typeface="Century Gothic" panose="020B0502020202020204" pitchFamily="34" charset="0"/>
              </a:rPr>
              <a:t>Ça</a:t>
            </a: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 err="1">
                <a:latin typeface="Century Gothic" panose="020B0502020202020204" pitchFamily="34" charset="0"/>
              </a:rPr>
              <a:t>va.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4915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Y3 Stage 1 Autumn1: Greetings, Feelings, asking a name  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507345" y="2906265"/>
            <a:ext cx="4502471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va</a:t>
            </a:r>
            <a:r>
              <a:rPr lang="en-GB" sz="2000" dirty="0">
                <a:latin typeface="Century Gothic" panose="020B0502020202020204" pitchFamily="34" charset="0"/>
              </a:rPr>
              <a:t>?- how are you?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va</a:t>
            </a:r>
            <a:r>
              <a:rPr lang="en-GB" sz="2000" dirty="0">
                <a:latin typeface="Century Gothic" panose="020B0502020202020204" pitchFamily="34" charset="0"/>
              </a:rPr>
              <a:t> bien – I am feeling good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va</a:t>
            </a:r>
            <a:r>
              <a:rPr lang="en-GB" sz="2000" dirty="0">
                <a:latin typeface="Century Gothic" panose="020B0502020202020204" pitchFamily="34" charset="0"/>
              </a:rPr>
              <a:t>- I </a:t>
            </a:r>
            <a:r>
              <a:rPr lang="en-GB" sz="2000">
                <a:latin typeface="Century Gothic" panose="020B0502020202020204" pitchFamily="34" charset="0"/>
              </a:rPr>
              <a:t>am feeling okay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Comme ci </a:t>
            </a:r>
            <a:r>
              <a:rPr lang="en-GB" sz="2000" dirty="0" err="1">
                <a:latin typeface="Century Gothic" panose="020B0502020202020204" pitchFamily="34" charset="0"/>
              </a:rPr>
              <a:t>comme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- okay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va</a:t>
            </a:r>
            <a:r>
              <a:rPr lang="en-GB" sz="2000" dirty="0">
                <a:latin typeface="Century Gothic" panose="020B0502020202020204" pitchFamily="34" charset="0"/>
              </a:rPr>
              <a:t> mal- I am not feeling good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5284107" y="1248271"/>
            <a:ext cx="2864860" cy="255454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ou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ut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“</a:t>
            </a:r>
            <a:r>
              <a:rPr lang="en-GB" sz="2000" dirty="0">
                <a:latin typeface="Century Gothic" panose="020B0502020202020204" pitchFamily="34" charset="0"/>
              </a:rPr>
              <a:t>oi</a:t>
            </a:r>
            <a:r>
              <a:rPr lang="en-GB" sz="2000" b="1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ça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F7F53F8-D2E0-4838-A808-C2E4C089A228}"/>
              </a:ext>
            </a:extLst>
          </p:cNvPr>
          <p:cNvSpPr txBox="1"/>
          <p:nvPr/>
        </p:nvSpPr>
        <p:spPr>
          <a:xfrm>
            <a:off x="474614" y="5256265"/>
            <a:ext cx="6414457" cy="101566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Comment </a:t>
            </a:r>
            <a:r>
              <a:rPr lang="en-GB" sz="2000" dirty="0" err="1">
                <a:latin typeface="Century Gothic" panose="020B0502020202020204" pitchFamily="34" charset="0"/>
              </a:rPr>
              <a:t>t’appelles</a:t>
            </a:r>
            <a:r>
              <a:rPr lang="en-GB" sz="2000" dirty="0">
                <a:latin typeface="Century Gothic" panose="020B0502020202020204" pitchFamily="34" charset="0"/>
              </a:rPr>
              <a:t> –</a:t>
            </a:r>
            <a:r>
              <a:rPr lang="en-GB" sz="2000" dirty="0" err="1">
                <a:latin typeface="Century Gothic" panose="020B0502020202020204" pitchFamily="34" charset="0"/>
              </a:rPr>
              <a:t>tu</a:t>
            </a:r>
            <a:r>
              <a:rPr lang="en-GB" sz="2000" dirty="0">
                <a:latin typeface="Century Gothic" panose="020B0502020202020204" pitchFamily="34" charset="0"/>
              </a:rPr>
              <a:t>?- What are you called?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Je </a:t>
            </a:r>
            <a:r>
              <a:rPr lang="en-GB" sz="2000" dirty="0" err="1">
                <a:latin typeface="Century Gothic" panose="020B0502020202020204" pitchFamily="34" charset="0"/>
              </a:rPr>
              <a:t>m’appelle</a:t>
            </a:r>
            <a:r>
              <a:rPr lang="en-GB" sz="2000" dirty="0">
                <a:latin typeface="Century Gothic" panose="020B0502020202020204" pitchFamily="34" charset="0"/>
              </a:rPr>
              <a:t>…. I am called…….</a:t>
            </a:r>
          </a:p>
        </p:txBody>
      </p:sp>
      <p:pic>
        <p:nvPicPr>
          <p:cNvPr id="2" name="Fre_Y3_Aut_1_Greetings vocab">
            <a:hlinkClick r:id="" action="ppaction://media"/>
            <a:extLst>
              <a:ext uri="{FF2B5EF4-FFF2-40B4-BE49-F238E27FC236}">
                <a16:creationId xmlns:a16="http://schemas.microsoft.com/office/drawing/2014/main" id="{8F234B0C-223E-45A8-9D47-2D25E7ACA84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986829" y="1541527"/>
            <a:ext cx="695013" cy="695013"/>
          </a:xfrm>
          <a:prstGeom prst="rect">
            <a:avLst/>
          </a:prstGeom>
        </p:spPr>
      </p:pic>
      <p:pic>
        <p:nvPicPr>
          <p:cNvPr id="4" name="Fre_Y3_Aut_1_Greetings sounds">
            <a:hlinkClick r:id="" action="ppaction://media"/>
            <a:extLst>
              <a:ext uri="{FF2B5EF4-FFF2-40B4-BE49-F238E27FC236}">
                <a16:creationId xmlns:a16="http://schemas.microsoft.com/office/drawing/2014/main" id="{A3632E9B-D72C-441B-94B5-421140E0B66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196593" y="2763480"/>
            <a:ext cx="692478" cy="69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7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350598" y="512647"/>
            <a:ext cx="6846746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Bank: Numbers  0- 10.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74615" y="1602214"/>
            <a:ext cx="3565133" cy="378565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Numbers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zéro</a:t>
            </a:r>
            <a:r>
              <a:rPr lang="en-GB" sz="2000" dirty="0">
                <a:latin typeface="Century Gothic" panose="020B0502020202020204" pitchFamily="34" charset="0"/>
              </a:rPr>
              <a:t> - 0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- 1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deux- 2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trois - 3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quatre- 4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cinq - 5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six - 6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sept - 7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huit</a:t>
            </a:r>
            <a:r>
              <a:rPr lang="en-GB" sz="2000" dirty="0">
                <a:latin typeface="Century Gothic" panose="020B0502020202020204" pitchFamily="34" charset="0"/>
              </a:rPr>
              <a:t>- 8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neuf</a:t>
            </a:r>
            <a:r>
              <a:rPr lang="en-GB" sz="2000" dirty="0">
                <a:latin typeface="Century Gothic" panose="020B0502020202020204" pitchFamily="34" charset="0"/>
              </a:rPr>
              <a:t> - 9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dix- 10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8333904" y="1248271"/>
            <a:ext cx="3565133" cy="440120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“H” is just a </a:t>
            </a:r>
            <a:r>
              <a:rPr lang="en-GB" sz="2000">
                <a:latin typeface="Century Gothic" panose="020B0502020202020204" pitchFamily="34" charset="0"/>
              </a:rPr>
              <a:t>“breath” </a:t>
            </a:r>
            <a:r>
              <a:rPr lang="en-GB" sz="2000" dirty="0">
                <a:latin typeface="Century Gothic" panose="020B0502020202020204" pitchFamily="34" charset="0"/>
              </a:rPr>
              <a:t>in French. Try saying the number 8 on French  again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“</a:t>
            </a:r>
            <a:r>
              <a:rPr lang="en-GB" sz="2000" b="1" dirty="0" err="1">
                <a:latin typeface="Century Gothic" panose="020B0502020202020204" pitchFamily="34" charset="0"/>
              </a:rPr>
              <a:t>huit</a:t>
            </a:r>
            <a:r>
              <a:rPr lang="en-GB" sz="2000" b="1" dirty="0">
                <a:latin typeface="Century Gothic" panose="020B0502020202020204" pitchFamily="34" charset="0"/>
              </a:rPr>
              <a:t>”. 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Six is number 6 in French it looks like the number in English but it doesn’t sound the same.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Try saying “6” in English and French and spot the difference.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484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Y3 Stage 1 Autumn1</a:t>
            </a:r>
            <a:r>
              <a:rPr lang="en-GB" sz="1400"/>
              <a:t>: Numbers 0-10  </a:t>
            </a:r>
            <a:r>
              <a:rPr lang="en-GB" sz="1400" dirty="0"/>
              <a:t>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4781302" y="2395409"/>
            <a:ext cx="2864860" cy="255454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“é”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eu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“in”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“hui”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pic>
        <p:nvPicPr>
          <p:cNvPr id="2" name="Fre_Y3_Aut_1_Numbers sounds">
            <a:hlinkClick r:id="" action="ppaction://media"/>
            <a:extLst>
              <a:ext uri="{FF2B5EF4-FFF2-40B4-BE49-F238E27FC236}">
                <a16:creationId xmlns:a16="http://schemas.microsoft.com/office/drawing/2014/main" id="{7D89FCE1-5BD9-4945-AA15-FDC9C60EF77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327228" y="3495040"/>
            <a:ext cx="788972" cy="788972"/>
          </a:xfrm>
          <a:prstGeom prst="rect">
            <a:avLst/>
          </a:prstGeom>
        </p:spPr>
      </p:pic>
      <p:pic>
        <p:nvPicPr>
          <p:cNvPr id="4" name="Fre_Y3_Aut_1_Numbers vocab">
            <a:hlinkClick r:id="" action="ppaction://media"/>
            <a:extLst>
              <a:ext uri="{FF2B5EF4-FFF2-40B4-BE49-F238E27FC236}">
                <a16:creationId xmlns:a16="http://schemas.microsoft.com/office/drawing/2014/main" id="{BEC9F161-122F-4329-8C5C-1844E3B1E4A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762095" y="2974020"/>
            <a:ext cx="698662" cy="69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8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55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350598" y="512647"/>
            <a:ext cx="5947462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Bank: Colours.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74615" y="1247108"/>
            <a:ext cx="3565133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Colours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bleu- blue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blanc-white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rouge-red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noir-black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jaune-yellow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vert </a:t>
            </a:r>
            <a:r>
              <a:rPr lang="en-GB" sz="2000">
                <a:latin typeface="Century Gothic" panose="020B0502020202020204" pitchFamily="34" charset="0"/>
              </a:rPr>
              <a:t>-green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8152252" y="3942682"/>
            <a:ext cx="3565133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 French flag is called the “</a:t>
            </a:r>
            <a:r>
              <a:rPr lang="en-GB" sz="2000">
                <a:latin typeface="Century Gothic" panose="020B0502020202020204" pitchFamily="34" charset="0"/>
              </a:rPr>
              <a:t>tricolore”. </a:t>
            </a:r>
            <a:r>
              <a:rPr lang="en-GB" sz="2000" dirty="0">
                <a:latin typeface="Century Gothic" panose="020B0502020202020204" pitchFamily="34" charset="0"/>
              </a:rPr>
              <a:t>It has three coloured stripes- bleu, blanc, rouge (blue, white and red).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000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Y3 Stage </a:t>
            </a:r>
            <a:r>
              <a:rPr lang="en-GB" sz="1400"/>
              <a:t>1 Autumn 1</a:t>
            </a:r>
            <a:r>
              <a:rPr lang="en-GB" sz="1400" dirty="0"/>
              <a:t>: Colours 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6712154" y="1145649"/>
            <a:ext cx="2864860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eu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“oi”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ou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7AC1362-754F-43AF-AAA8-9BE439132FB9}"/>
              </a:ext>
            </a:extLst>
          </p:cNvPr>
          <p:cNvSpPr txBox="1"/>
          <p:nvPr/>
        </p:nvSpPr>
        <p:spPr>
          <a:xfrm>
            <a:off x="474615" y="3727436"/>
            <a:ext cx="5947462" cy="70788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C’est</a:t>
            </a:r>
            <a:r>
              <a:rPr lang="en-GB" sz="2000" dirty="0">
                <a:latin typeface="Century Gothic" panose="020B0502020202020204" pitchFamily="34" charset="0"/>
              </a:rPr>
              <a:t> de quelle couleur?- What colour is it?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ADE2B6-85BD-4119-ABB3-2233215B1CDA}"/>
              </a:ext>
            </a:extLst>
          </p:cNvPr>
          <p:cNvSpPr txBox="1"/>
          <p:nvPr/>
        </p:nvSpPr>
        <p:spPr>
          <a:xfrm>
            <a:off x="474615" y="4668881"/>
            <a:ext cx="6851678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Colours are words that describe objects.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We call them “adjectives”. Watch out in French every time we meet the colours as the spelling might change to match the object the colour describes.</a:t>
            </a:r>
          </a:p>
        </p:txBody>
      </p:sp>
      <p:pic>
        <p:nvPicPr>
          <p:cNvPr id="2" name="Fre_Y3_Aut_1_Colours vocab">
            <a:hlinkClick r:id="" action="ppaction://media"/>
            <a:extLst>
              <a:ext uri="{FF2B5EF4-FFF2-40B4-BE49-F238E27FC236}">
                <a16:creationId xmlns:a16="http://schemas.microsoft.com/office/drawing/2014/main" id="{C1080363-26C3-4B47-AF0D-3092CE0DC07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614986" y="1828363"/>
            <a:ext cx="958808" cy="958808"/>
          </a:xfrm>
          <a:prstGeom prst="rect">
            <a:avLst/>
          </a:prstGeom>
        </p:spPr>
      </p:pic>
      <p:pic>
        <p:nvPicPr>
          <p:cNvPr id="4" name="Fre_Y3_Aut_1_Colours sounds">
            <a:hlinkClick r:id="" action="ppaction://media"/>
            <a:extLst>
              <a:ext uri="{FF2B5EF4-FFF2-40B4-BE49-F238E27FC236}">
                <a16:creationId xmlns:a16="http://schemas.microsoft.com/office/drawing/2014/main" id="{E200E16B-1E25-4F1F-966C-FCF6BA42721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047952" y="2058652"/>
            <a:ext cx="1072599" cy="107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96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3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A6835ACC33C4E97F84F05F16F2601" ma:contentTypeVersion="29" ma:contentTypeDescription="Create a new document." ma:contentTypeScope="" ma:versionID="2f846f96c2116eb940bb725f3cf82343">
  <xsd:schema xmlns:xsd="http://www.w3.org/2001/XMLSchema" xmlns:xs="http://www.w3.org/2001/XMLSchema" xmlns:p="http://schemas.microsoft.com/office/2006/metadata/properties" xmlns:ns3="66bfd6c2-eae4-49de-a465-ed512355e743" xmlns:ns4="929283bd-3432-49cf-9c7f-735ca9d51fa5" targetNamespace="http://schemas.microsoft.com/office/2006/metadata/properties" ma:root="true" ma:fieldsID="d3b627d69c1dfeda213ec4adb4297ed6" ns3:_="" ns4:_="">
    <xsd:import namespace="66bfd6c2-eae4-49de-a465-ed512355e743"/>
    <xsd:import namespace="929283bd-3432-49cf-9c7f-735ca9d51f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Leaders" minOccurs="0"/>
                <xsd:element ref="ns3:Members" minOccurs="0"/>
                <xsd:element ref="ns3:Member_Groups" minOccurs="0"/>
                <xsd:element ref="ns3:Invited_Leaders" minOccurs="0"/>
                <xsd:element ref="ns3:Invited_Members" minOccurs="0"/>
                <xsd:element ref="ns3:Self_Registration_Enabled" minOccurs="0"/>
                <xsd:element ref="ns3:Has_Leaders_Only_SectionGroup" minOccurs="0"/>
                <xsd:element ref="ns3:Is_Collaboration_Space_Locked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bfd6c2-eae4-49de-a465-ed512355e7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Leaders" ma:index="24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5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6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27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8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0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283bd-3432-49cf-9c7f-735ca9d51f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66bfd6c2-eae4-49de-a465-ed512355e743" xsi:nil="true"/>
    <Invited_Leaders xmlns="66bfd6c2-eae4-49de-a465-ed512355e743" xsi:nil="true"/>
    <Templates xmlns="66bfd6c2-eae4-49de-a465-ed512355e743" xsi:nil="true"/>
    <Members xmlns="66bfd6c2-eae4-49de-a465-ed512355e743">
      <UserInfo>
        <DisplayName/>
        <AccountId xsi:nil="true"/>
        <AccountType/>
      </UserInfo>
    </Members>
    <Member_Groups xmlns="66bfd6c2-eae4-49de-a465-ed512355e743">
      <UserInfo>
        <DisplayName/>
        <AccountId xsi:nil="true"/>
        <AccountType/>
      </UserInfo>
    </Member_Groups>
    <NotebookType xmlns="66bfd6c2-eae4-49de-a465-ed512355e743" xsi:nil="true"/>
    <FolderType xmlns="66bfd6c2-eae4-49de-a465-ed512355e743" xsi:nil="true"/>
    <Has_Leaders_Only_SectionGroup xmlns="66bfd6c2-eae4-49de-a465-ed512355e743" xsi:nil="true"/>
    <Owner xmlns="66bfd6c2-eae4-49de-a465-ed512355e743">
      <UserInfo>
        <DisplayName/>
        <AccountId xsi:nil="true"/>
        <AccountType/>
      </UserInfo>
    </Owner>
    <DefaultSectionNames xmlns="66bfd6c2-eae4-49de-a465-ed512355e743" xsi:nil="true"/>
    <CultureName xmlns="66bfd6c2-eae4-49de-a465-ed512355e743" xsi:nil="true"/>
    <Leaders xmlns="66bfd6c2-eae4-49de-a465-ed512355e743">
      <UserInfo>
        <DisplayName/>
        <AccountId xsi:nil="true"/>
        <AccountType/>
      </UserInfo>
    </Leaders>
    <Invited_Members xmlns="66bfd6c2-eae4-49de-a465-ed512355e743" xsi:nil="true"/>
    <Is_Collaboration_Space_Locked xmlns="66bfd6c2-eae4-49de-a465-ed512355e743" xsi:nil="true"/>
    <Self_Registration_Enabled xmlns="66bfd6c2-eae4-49de-a465-ed512355e743" xsi:nil="true"/>
  </documentManagement>
</p:properties>
</file>

<file path=customXml/itemProps1.xml><?xml version="1.0" encoding="utf-8"?>
<ds:datastoreItem xmlns:ds="http://schemas.openxmlformats.org/officeDocument/2006/customXml" ds:itemID="{8BDC1DE1-F2AF-4461-A946-0C4DF7CFFA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bfd6c2-eae4-49de-a465-ed512355e743"/>
    <ds:schemaRef ds:uri="929283bd-3432-49cf-9c7f-735ca9d51f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675DD4-03E5-4407-A768-03CBF7DE53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302091-93AD-4940-8145-206C2179E718}">
  <ds:schemaRefs>
    <ds:schemaRef ds:uri="http://schemas.microsoft.com/office/2006/metadata/properties"/>
    <ds:schemaRef ds:uri="66bfd6c2-eae4-49de-a465-ed512355e74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929283bd-3432-49cf-9c7f-735ca9d51f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394</Words>
  <Application>Microsoft Office PowerPoint</Application>
  <PresentationFormat>Widescreen</PresentationFormat>
  <Paragraphs>80</Paragraphs>
  <Slides>3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Sue Ward</cp:lastModifiedBy>
  <cp:revision>45</cp:revision>
  <cp:lastPrinted>2019-12-10T09:41:14Z</cp:lastPrinted>
  <dcterms:created xsi:type="dcterms:W3CDTF">2019-08-20T09:39:52Z</dcterms:created>
  <dcterms:modified xsi:type="dcterms:W3CDTF">2022-04-20T09:13:10Z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0x010100769A6835ACC33C4E97F84F05F16F2601</vt:lpwstr>
  </property>
</Properties>
</file>