
<file path=[Content_Types].xml><?xml version="1.0" encoding="utf-8"?>
<Types xmlns="http://schemas.openxmlformats.org/package/2006/content-types">
  <Default Extension="png" ContentType="image/png"/>
  <Default Extension="m4a" ContentType="audio/mp4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64" r:id="rId5"/>
    <p:sldId id="265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5" autoAdjust="0"/>
    <p:restoredTop sz="94660"/>
  </p:normalViewPr>
  <p:slideViewPr>
    <p:cSldViewPr snapToGrid="0" showGuides="1">
      <p:cViewPr varScale="1">
        <p:scale>
          <a:sx n="75" d="100"/>
          <a:sy n="75" d="100"/>
        </p:scale>
        <p:origin x="456" y="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631690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8256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91960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7028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543520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685501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677407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535011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2428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82839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83360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D87AA2-985B-4650-92B9-A2019A2EE297}" type="datetimeFigureOut">
              <a:rPr lang="en-GB" smtClean="0"/>
              <a:t>20/04/2022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93DC58-EC5C-4F9C-A3D1-A1F3514E2E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1127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2.m4a"/><Relationship Id="rId7" Type="http://schemas.openxmlformats.org/officeDocument/2006/relationships/image" Target="../media/image2.jpeg"/><Relationship Id="rId2" Type="http://schemas.openxmlformats.org/officeDocument/2006/relationships/audio" Target="../media/media1.m4a"/><Relationship Id="rId1" Type="http://schemas.microsoft.com/office/2007/relationships/media" Target="../media/media1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2.m4a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png"/><Relationship Id="rId3" Type="http://schemas.microsoft.com/office/2007/relationships/media" Target="../media/media4.m4a"/><Relationship Id="rId7" Type="http://schemas.openxmlformats.org/officeDocument/2006/relationships/image" Target="../media/image2.jpeg"/><Relationship Id="rId2" Type="http://schemas.openxmlformats.org/officeDocument/2006/relationships/audio" Target="../media/media3.m4a"/><Relationship Id="rId1" Type="http://schemas.microsoft.com/office/2007/relationships/media" Target="../media/media3.m4a"/><Relationship Id="rId6" Type="http://schemas.openxmlformats.org/officeDocument/2006/relationships/image" Target="../media/image1.png"/><Relationship Id="rId5" Type="http://schemas.openxmlformats.org/officeDocument/2006/relationships/slideLayout" Target="../slideLayouts/slideLayout2.xml"/><Relationship Id="rId4" Type="http://schemas.openxmlformats.org/officeDocument/2006/relationships/audio" Target="../media/media4.m4a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3479127" y="419299"/>
            <a:ext cx="5977919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Family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06148" y="1206223"/>
            <a:ext cx="4094832" cy="286232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papa      -the dad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frère – the brother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</a:t>
            </a:r>
            <a:r>
              <a:rPr lang="en-GB" sz="2000" dirty="0" err="1">
                <a:latin typeface="Century Gothic" panose="020B0502020202020204" pitchFamily="34" charset="0"/>
              </a:rPr>
              <a:t>bébé</a:t>
            </a:r>
            <a:r>
              <a:rPr lang="en-GB" sz="2000" dirty="0">
                <a:latin typeface="Century Gothic" panose="020B0502020202020204" pitchFamily="34" charset="0"/>
              </a:rPr>
              <a:t> – the baby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grand- </a:t>
            </a:r>
            <a:r>
              <a:rPr lang="en-GB" sz="2000" dirty="0" err="1">
                <a:latin typeface="Century Gothic" panose="020B0502020202020204" pitchFamily="34" charset="0"/>
              </a:rPr>
              <a:t>père</a:t>
            </a:r>
            <a:r>
              <a:rPr lang="en-GB" sz="2000" dirty="0">
                <a:latin typeface="Century Gothic" panose="020B0502020202020204" pitchFamily="34" charset="0"/>
              </a:rPr>
              <a:t> – the grandad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maman</a:t>
            </a:r>
            <a:r>
              <a:rPr lang="en-GB" sz="2000" dirty="0">
                <a:latin typeface="Century Gothic" panose="020B0502020202020204" pitchFamily="34" charset="0"/>
              </a:rPr>
              <a:t>  - the mum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soeur</a:t>
            </a:r>
            <a:r>
              <a:rPr lang="en-GB" sz="2000" dirty="0">
                <a:latin typeface="Century Gothic" panose="020B0502020202020204" pitchFamily="34" charset="0"/>
              </a:rPr>
              <a:t> – the sister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grand-</a:t>
            </a:r>
            <a:r>
              <a:rPr lang="en-GB" sz="2000" dirty="0" err="1">
                <a:latin typeface="Century Gothic" panose="020B0502020202020204" pitchFamily="34" charset="0"/>
              </a:rPr>
              <a:t>mère</a:t>
            </a:r>
            <a:r>
              <a:rPr lang="en-GB" sz="2000" dirty="0">
                <a:latin typeface="Century Gothic" panose="020B0502020202020204" pitchFamily="34" charset="0"/>
              </a:rPr>
              <a:t>- the grandma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</a:t>
            </a:r>
            <a:r>
              <a:rPr lang="en-GB" sz="2000" dirty="0" err="1">
                <a:latin typeface="Century Gothic" panose="020B0502020202020204" pitchFamily="34" charset="0"/>
              </a:rPr>
              <a:t>famille</a:t>
            </a:r>
            <a:r>
              <a:rPr lang="en-GB" sz="2000" dirty="0">
                <a:latin typeface="Century Gothic" panose="020B0502020202020204" pitchFamily="34" charset="0"/>
              </a:rPr>
              <a:t>– the family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7389266" y="4243046"/>
            <a:ext cx="3565133" cy="1938992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There are two words for “the” in French with singular nouns.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These words are “le” and “la”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279794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French </a:t>
            </a:r>
            <a:r>
              <a:rPr lang="en-GB" sz="1400" dirty="0"/>
              <a:t>Y4 Stage 2 Spring 1: Family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406147" y="5006401"/>
            <a:ext cx="4822801" cy="1015663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Qui es- </a:t>
            </a:r>
            <a:r>
              <a:rPr lang="en-GB" sz="2000" dirty="0" err="1">
                <a:latin typeface="Century Gothic" panose="020B0502020202020204" pitchFamily="34" charset="0"/>
              </a:rPr>
              <a:t>tu</a:t>
            </a:r>
            <a:r>
              <a:rPr lang="en-GB" sz="2000">
                <a:latin typeface="Century Gothic" panose="020B0502020202020204" pitchFamily="34" charset="0"/>
              </a:rPr>
              <a:t>? </a:t>
            </a:r>
            <a:r>
              <a:rPr lang="en-GB" sz="2000" dirty="0">
                <a:latin typeface="Century Gothic" panose="020B0502020202020204" pitchFamily="34" charset="0"/>
              </a:rPr>
              <a:t>– Who are you?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Je </a:t>
            </a:r>
            <a:r>
              <a:rPr lang="en-GB" sz="2000" dirty="0" err="1">
                <a:latin typeface="Century Gothic" panose="020B0502020202020204" pitchFamily="34" charset="0"/>
              </a:rPr>
              <a:t>suis</a:t>
            </a:r>
            <a:r>
              <a:rPr lang="en-GB" sz="2000" dirty="0">
                <a:latin typeface="Century Gothic" panose="020B0502020202020204" pitchFamily="34" charset="0"/>
              </a:rPr>
              <a:t> ….. – I am …..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5657846" y="1443807"/>
            <a:ext cx="2609854" cy="224676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</a:t>
            </a:r>
          </a:p>
          <a:p>
            <a:r>
              <a:rPr lang="en-GB" sz="2000" b="1" dirty="0">
                <a:latin typeface="Century Gothic" panose="020B0502020202020204" pitchFamily="34" charset="0"/>
              </a:rPr>
              <a:t> 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uis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</a:t>
            </a:r>
            <a:r>
              <a:rPr lang="en-GB" sz="2000" dirty="0" err="1">
                <a:latin typeface="Century Gothic" panose="020B0502020202020204" pitchFamily="34" charset="0"/>
              </a:rPr>
              <a:t>ille</a:t>
            </a:r>
            <a:r>
              <a:rPr lang="en-GB" sz="2000" dirty="0">
                <a:latin typeface="Century Gothic" panose="020B0502020202020204" pitchFamily="34" charset="0"/>
              </a:rPr>
              <a:t>”</a:t>
            </a:r>
          </a:p>
          <a:p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>
                <a:latin typeface="Century Gothic" panose="020B0502020202020204" pitchFamily="34" charset="0"/>
              </a:rPr>
              <a:t>“é”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pic>
        <p:nvPicPr>
          <p:cNvPr id="2" name="Fre_Y4_Spr_1_Family vocab">
            <a:hlinkClick r:id="" action="ppaction://media"/>
            <a:extLst>
              <a:ext uri="{FF2B5EF4-FFF2-40B4-BE49-F238E27FC236}">
                <a16:creationId xmlns:a16="http://schemas.microsoft.com/office/drawing/2014/main" id="{A2673322-B89A-4AE8-A7A8-7EA58CB8EF63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479127" y="2757646"/>
            <a:ext cx="709498" cy="709498"/>
          </a:xfrm>
          <a:prstGeom prst="rect">
            <a:avLst/>
          </a:prstGeom>
        </p:spPr>
      </p:pic>
      <p:pic>
        <p:nvPicPr>
          <p:cNvPr id="4" name="Fre_Y4_Spr_1_Family sounds">
            <a:hlinkClick r:id="" action="ppaction://media"/>
            <a:extLst>
              <a:ext uri="{FF2B5EF4-FFF2-40B4-BE49-F238E27FC236}">
                <a16:creationId xmlns:a16="http://schemas.microsoft.com/office/drawing/2014/main" id="{28CFCF9C-168C-442C-A978-E02C8ABF5930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6904461" y="2280241"/>
            <a:ext cx="714286" cy="7142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55290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217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65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35812521-DF0A-469C-8661-E8178936F9D6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2708" y="125664"/>
            <a:ext cx="844677" cy="400110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FCB07BD8-06AF-41EC-8168-E9249FED881B}"/>
              </a:ext>
            </a:extLst>
          </p:cNvPr>
          <p:cNvSpPr txBox="1"/>
          <p:nvPr/>
        </p:nvSpPr>
        <p:spPr>
          <a:xfrm>
            <a:off x="2493705" y="455284"/>
            <a:ext cx="7520007" cy="400110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n-GB" sz="2000" dirty="0">
                <a:latin typeface="Century Gothic" panose="020B0502020202020204" pitchFamily="34" charset="0"/>
              </a:rPr>
              <a:t>Language Detectives’ Memory Bank of “parts of the face”. 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2FB6155-EF73-4E76-B4CA-717526727E8F}"/>
              </a:ext>
            </a:extLst>
          </p:cNvPr>
          <p:cNvSpPr txBox="1"/>
          <p:nvPr/>
        </p:nvSpPr>
        <p:spPr>
          <a:xfrm>
            <a:off x="430380" y="1147725"/>
            <a:ext cx="3565133" cy="224676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Noun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 </a:t>
            </a:r>
            <a:r>
              <a:rPr lang="en-GB" sz="2000" dirty="0" err="1">
                <a:latin typeface="Century Gothic" panose="020B0502020202020204" pitchFamily="34" charset="0"/>
              </a:rPr>
              <a:t>nez</a:t>
            </a:r>
            <a:r>
              <a:rPr lang="en-GB" sz="2000" dirty="0">
                <a:latin typeface="Century Gothic" panose="020B0502020202020204" pitchFamily="34" charset="0"/>
              </a:rPr>
              <a:t> – the nose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bouche- the mouth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La tête- the head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Les </a:t>
            </a:r>
            <a:r>
              <a:rPr lang="en-GB" sz="2000" dirty="0" err="1">
                <a:latin typeface="Century Gothic" panose="020B0502020202020204" pitchFamily="34" charset="0"/>
              </a:rPr>
              <a:t>cheveux</a:t>
            </a:r>
            <a:r>
              <a:rPr lang="en-GB" sz="2000" dirty="0">
                <a:latin typeface="Century Gothic" panose="020B0502020202020204" pitchFamily="34" charset="0"/>
              </a:rPr>
              <a:t>- the hair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Les </a:t>
            </a:r>
            <a:r>
              <a:rPr lang="en-GB" sz="2000" dirty="0" err="1">
                <a:latin typeface="Century Gothic" panose="020B0502020202020204" pitchFamily="34" charset="0"/>
              </a:rPr>
              <a:t>yeux</a:t>
            </a:r>
            <a:r>
              <a:rPr lang="en-GB" sz="2000" dirty="0">
                <a:latin typeface="Century Gothic" panose="020B0502020202020204" pitchFamily="34" charset="0"/>
              </a:rPr>
              <a:t> – the eyes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Les </a:t>
            </a:r>
            <a:r>
              <a:rPr lang="en-GB" sz="2000" dirty="0" err="1">
                <a:latin typeface="Century Gothic" panose="020B0502020202020204" pitchFamily="34" charset="0"/>
              </a:rPr>
              <a:t>oreilles</a:t>
            </a:r>
            <a:r>
              <a:rPr lang="en-GB" sz="2000" dirty="0">
                <a:latin typeface="Century Gothic" panose="020B0502020202020204" pitchFamily="34" charset="0"/>
              </a:rPr>
              <a:t>- the ears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D92B09AC-DF32-458B-9228-CA00342C7239}"/>
              </a:ext>
            </a:extLst>
          </p:cNvPr>
          <p:cNvSpPr txBox="1"/>
          <p:nvPr/>
        </p:nvSpPr>
        <p:spPr>
          <a:xfrm>
            <a:off x="4267276" y="1157166"/>
            <a:ext cx="3565133" cy="2246769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Grammar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There are two words for “the” in French with singular  nouns (le and la)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There is only one word for “the” with French plural nouns and this is “les”. 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8A9B209-59C0-4ABE-8F41-BD0DAF348794}"/>
              </a:ext>
            </a:extLst>
          </p:cNvPr>
          <p:cNvSpPr txBox="1"/>
          <p:nvPr/>
        </p:nvSpPr>
        <p:spPr>
          <a:xfrm>
            <a:off x="150921" y="23725"/>
            <a:ext cx="313361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1400"/>
              <a:t>French </a:t>
            </a:r>
            <a:r>
              <a:rPr lang="en-GB" sz="1400" dirty="0"/>
              <a:t>Y4 </a:t>
            </a:r>
            <a:r>
              <a:rPr lang="en-GB" sz="1400"/>
              <a:t>Stage 2 </a:t>
            </a:r>
            <a:r>
              <a:rPr lang="en-GB" sz="1400" dirty="0"/>
              <a:t>Spring 1: Parts of face 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0BFF1EF8-084B-4608-BC05-EB143649CB20}"/>
              </a:ext>
            </a:extLst>
          </p:cNvPr>
          <p:cNvSpPr txBox="1"/>
          <p:nvPr/>
        </p:nvSpPr>
        <p:spPr>
          <a:xfrm>
            <a:off x="474615" y="4209752"/>
            <a:ext cx="6369915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00B0F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Question and Answer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 De quelle couleur 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 ….? – What colour is …?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De quelle couleur </a:t>
            </a:r>
            <a:r>
              <a:rPr lang="en-GB" sz="2000" dirty="0" err="1">
                <a:latin typeface="Century Gothic" panose="020B0502020202020204" pitchFamily="34" charset="0"/>
              </a:rPr>
              <a:t>sont</a:t>
            </a:r>
            <a:r>
              <a:rPr lang="en-GB" sz="2000" dirty="0">
                <a:latin typeface="Century Gothic" panose="020B0502020202020204" pitchFamily="34" charset="0"/>
              </a:rPr>
              <a:t>….?  What colour are….?</a:t>
            </a:r>
          </a:p>
          <a:p>
            <a:r>
              <a:rPr lang="en-GB" sz="2000" b="1" u="sng" dirty="0">
                <a:latin typeface="Century Gothic" panose="020B0502020202020204" pitchFamily="34" charset="0"/>
              </a:rPr>
              <a:t>La bouche </a:t>
            </a:r>
            <a:r>
              <a:rPr lang="en-GB" sz="2000" dirty="0" err="1">
                <a:latin typeface="Century Gothic" panose="020B0502020202020204" pitchFamily="34" charset="0"/>
              </a:rPr>
              <a:t>est</a:t>
            </a:r>
            <a:r>
              <a:rPr lang="en-GB" sz="2000" dirty="0">
                <a:latin typeface="Century Gothic" panose="020B0502020202020204" pitchFamily="34" charset="0"/>
              </a:rPr>
              <a:t> ….   - The mouth is…… </a:t>
            </a:r>
          </a:p>
          <a:p>
            <a:r>
              <a:rPr lang="en-GB" sz="2000" b="1" u="sng" dirty="0">
                <a:latin typeface="Century Gothic" panose="020B0502020202020204" pitchFamily="34" charset="0"/>
              </a:rPr>
              <a:t>Les </a:t>
            </a:r>
            <a:r>
              <a:rPr lang="en-GB" sz="2000" b="1" u="sng" dirty="0" err="1">
                <a:latin typeface="Century Gothic" panose="020B0502020202020204" pitchFamily="34" charset="0"/>
              </a:rPr>
              <a:t>oreilles</a:t>
            </a:r>
            <a:r>
              <a:rPr lang="en-GB" sz="2000" b="1" u="sng" dirty="0">
                <a:latin typeface="Century Gothic" panose="020B0502020202020204" pitchFamily="34" charset="0"/>
              </a:rPr>
              <a:t> </a:t>
            </a:r>
            <a:r>
              <a:rPr lang="en-GB" sz="2000" dirty="0" err="1">
                <a:latin typeface="Century Gothic" panose="020B0502020202020204" pitchFamily="34" charset="0"/>
              </a:rPr>
              <a:t>sont</a:t>
            </a:r>
            <a:r>
              <a:rPr lang="en-GB" sz="2000" dirty="0">
                <a:latin typeface="Century Gothic" panose="020B0502020202020204" pitchFamily="34" charset="0"/>
              </a:rPr>
              <a:t> ….. </a:t>
            </a:r>
            <a:r>
              <a:rPr lang="en-GB" sz="2000" b="1" u="sng" dirty="0">
                <a:latin typeface="Century Gothic" panose="020B0502020202020204" pitchFamily="34" charset="0"/>
              </a:rPr>
              <a:t>The ears </a:t>
            </a:r>
            <a:r>
              <a:rPr lang="en-GB" sz="2000" dirty="0">
                <a:latin typeface="Century Gothic" panose="020B0502020202020204" pitchFamily="34" charset="0"/>
              </a:rPr>
              <a:t>are…..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3939B15-DF6D-40AE-BF87-E3F3D885AEEC}"/>
              </a:ext>
            </a:extLst>
          </p:cNvPr>
          <p:cNvSpPr txBox="1"/>
          <p:nvPr/>
        </p:nvSpPr>
        <p:spPr>
          <a:xfrm>
            <a:off x="8104173" y="1245063"/>
            <a:ext cx="3941902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Sound spelling</a:t>
            </a:r>
          </a:p>
          <a:p>
            <a:r>
              <a:rPr lang="en-GB" sz="2000" dirty="0" err="1">
                <a:latin typeface="Century Gothic" panose="020B0502020202020204" pitchFamily="34" charset="0"/>
              </a:rPr>
              <a:t>sont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ez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che</a:t>
            </a:r>
            <a:endParaRPr lang="en-GB" sz="2000" dirty="0">
              <a:latin typeface="Century Gothic" panose="020B0502020202020204" pitchFamily="34" charset="0"/>
            </a:endParaRPr>
          </a:p>
          <a:p>
            <a:r>
              <a:rPr lang="en-GB" sz="2000" dirty="0" err="1">
                <a:latin typeface="Century Gothic" panose="020B0502020202020204" pitchFamily="34" charset="0"/>
              </a:rPr>
              <a:t>eux</a:t>
            </a:r>
            <a:r>
              <a:rPr lang="en-GB" sz="2000" dirty="0">
                <a:latin typeface="Century Gothic" panose="020B0502020202020204" pitchFamily="34" charset="0"/>
              </a:rPr>
              <a:t> </a:t>
            </a:r>
          </a:p>
        </p:txBody>
      </p:sp>
      <p:pic>
        <p:nvPicPr>
          <p:cNvPr id="21" name="Picture 20" descr="A drawing of a cartoon character&#10;&#10;Description automatically generated">
            <a:extLst>
              <a:ext uri="{FF2B5EF4-FFF2-40B4-BE49-F238E27FC236}">
                <a16:creationId xmlns:a16="http://schemas.microsoft.com/office/drawing/2014/main" id="{1CB9F731-8DE7-4ABA-8EC2-0AD194859D21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4615" y="325719"/>
            <a:ext cx="969023" cy="637454"/>
          </a:xfrm>
          <a:prstGeom prst="rect">
            <a:avLst/>
          </a:prstGeom>
        </p:spPr>
      </p:pic>
      <p:sp>
        <p:nvSpPr>
          <p:cNvPr id="15" name="TextBox 14">
            <a:extLst>
              <a:ext uri="{FF2B5EF4-FFF2-40B4-BE49-F238E27FC236}">
                <a16:creationId xmlns:a16="http://schemas.microsoft.com/office/drawing/2014/main" id="{88EF6639-E490-4116-9C56-5EAE5745EF32}"/>
              </a:ext>
            </a:extLst>
          </p:cNvPr>
          <p:cNvSpPr txBox="1"/>
          <p:nvPr/>
        </p:nvSpPr>
        <p:spPr>
          <a:xfrm>
            <a:off x="8104173" y="4226907"/>
            <a:ext cx="3565133" cy="1631216"/>
          </a:xfrm>
          <a:prstGeom prst="rect">
            <a:avLst/>
          </a:prstGeom>
          <a:pattFill prst="pct5">
            <a:fgClr>
              <a:schemeClr val="accent4">
                <a:lumMod val="20000"/>
                <a:lumOff val="80000"/>
              </a:schemeClr>
            </a:fgClr>
            <a:bgClr>
              <a:schemeClr val="bg1"/>
            </a:bgClr>
          </a:pattFill>
          <a:ln w="38100">
            <a:solidFill>
              <a:srgbClr val="C00000"/>
            </a:solidFill>
          </a:ln>
        </p:spPr>
        <p:txBody>
          <a:bodyPr wrap="square" rtlCol="0">
            <a:spAutoFit/>
          </a:bodyPr>
          <a:lstStyle/>
          <a:p>
            <a:r>
              <a:rPr lang="en-GB" sz="2000" b="1" dirty="0">
                <a:latin typeface="Century Gothic" panose="020B0502020202020204" pitchFamily="34" charset="0"/>
              </a:rPr>
              <a:t>Fact Bank</a:t>
            </a:r>
          </a:p>
          <a:p>
            <a:r>
              <a:rPr lang="en-GB" sz="2000" dirty="0">
                <a:latin typeface="Century Gothic" panose="020B0502020202020204" pitchFamily="34" charset="0"/>
              </a:rPr>
              <a:t>In English hair is a singular noun and in French “hair</a:t>
            </a:r>
            <a:r>
              <a:rPr lang="en-GB" sz="2000">
                <a:latin typeface="Century Gothic" panose="020B0502020202020204" pitchFamily="34" charset="0"/>
              </a:rPr>
              <a:t>”  is a </a:t>
            </a:r>
            <a:r>
              <a:rPr lang="en-GB" sz="2000" dirty="0">
                <a:latin typeface="Century Gothic" panose="020B0502020202020204" pitchFamily="34" charset="0"/>
              </a:rPr>
              <a:t>plural noun (les </a:t>
            </a:r>
            <a:r>
              <a:rPr lang="en-GB" sz="2000" dirty="0" err="1">
                <a:latin typeface="Century Gothic" panose="020B0502020202020204" pitchFamily="34" charset="0"/>
              </a:rPr>
              <a:t>cheveux</a:t>
            </a:r>
            <a:r>
              <a:rPr lang="en-GB" sz="2000" dirty="0">
                <a:latin typeface="Century Gothic" panose="020B0502020202020204" pitchFamily="34" charset="0"/>
              </a:rPr>
              <a:t>).</a:t>
            </a:r>
          </a:p>
        </p:txBody>
      </p:sp>
      <p:pic>
        <p:nvPicPr>
          <p:cNvPr id="2" name="Fre_Y4_Spr_1_Face vocab">
            <a:hlinkClick r:id="" action="ppaction://media"/>
            <a:extLst>
              <a:ext uri="{FF2B5EF4-FFF2-40B4-BE49-F238E27FC236}">
                <a16:creationId xmlns:a16="http://schemas.microsoft.com/office/drawing/2014/main" id="{4A8D68A1-E2D5-4F1F-A8DE-A22DCC1E1A08}"/>
              </a:ext>
            </a:extLst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3043593" y="2516745"/>
            <a:ext cx="877749" cy="877749"/>
          </a:xfrm>
          <a:prstGeom prst="rect">
            <a:avLst/>
          </a:prstGeom>
        </p:spPr>
      </p:pic>
      <p:pic>
        <p:nvPicPr>
          <p:cNvPr id="4" name="Fre_Y4_Spr_1_Face sounds">
            <a:hlinkClick r:id="" action="ppaction://media"/>
            <a:extLst>
              <a:ext uri="{FF2B5EF4-FFF2-40B4-BE49-F238E27FC236}">
                <a16:creationId xmlns:a16="http://schemas.microsoft.com/office/drawing/2014/main" id="{956BCC84-A414-4588-A23F-1709AC1FC5B0}"/>
              </a:ext>
            </a:extLst>
          </p:cNvPr>
          <p:cNvPicPr>
            <a:picLocks noChangeAspect="1"/>
          </p:cNvPicPr>
          <p:nvPr>
            <a:audioFile r:link="rId4"/>
            <p:extLst>
              <p:ext uri="{DAA4B4D4-6D71-4841-9C94-3DE7FCFB9230}">
                <p14:media xmlns:p14="http://schemas.microsoft.com/office/powerpoint/2010/main" r:embed="rId3"/>
              </p:ext>
            </p:extLst>
          </p:nvPr>
        </p:nvPicPr>
        <p:blipFill>
          <a:blip r:embed="rId8"/>
          <a:stretch>
            <a:fillRect/>
          </a:stretch>
        </p:blipFill>
        <p:spPr>
          <a:xfrm>
            <a:off x="9092038" y="2007408"/>
            <a:ext cx="868871" cy="8688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15961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3800" fill="hold"/>
                                        <p:tgtEl>
                                          <p:spTgt spid="2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0" dur="7200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 vol="80000">
                <p:cTn id="11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2"/>
                </p:tgtEl>
              </p:cMediaNode>
            </p:audio>
            <p:audio>
              <p:cMediaNode vol="80000">
                <p:cTn id="12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69A6835ACC33C4E97F84F05F16F2601" ma:contentTypeVersion="29" ma:contentTypeDescription="Create a new document." ma:contentTypeScope="" ma:versionID="2f846f96c2116eb940bb725f3cf82343">
  <xsd:schema xmlns:xsd="http://www.w3.org/2001/XMLSchema" xmlns:xs="http://www.w3.org/2001/XMLSchema" xmlns:p="http://schemas.microsoft.com/office/2006/metadata/properties" xmlns:ns3="66bfd6c2-eae4-49de-a465-ed512355e743" xmlns:ns4="929283bd-3432-49cf-9c7f-735ca9d51fa5" targetNamespace="http://schemas.microsoft.com/office/2006/metadata/properties" ma:root="true" ma:fieldsID="d3b627d69c1dfeda213ec4adb4297ed6" ns3:_="" ns4:_="">
    <xsd:import namespace="66bfd6c2-eae4-49de-a465-ed512355e743"/>
    <xsd:import namespace="929283bd-3432-49cf-9c7f-735ca9d51fa5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OCR" minOccurs="0"/>
                <xsd:element ref="ns3:NotebookType" minOccurs="0"/>
                <xsd:element ref="ns3:FolderType" minOccurs="0"/>
                <xsd:element ref="ns3:Owner" minOccurs="0"/>
                <xsd:element ref="ns3:DefaultSectionNames" minOccurs="0"/>
                <xsd:element ref="ns3:Templates" minOccurs="0"/>
                <xsd:element ref="ns3:CultureName" minOccurs="0"/>
                <xsd:element ref="ns3:AppVersion" minOccurs="0"/>
                <xsd:element ref="ns3:Leaders" minOccurs="0"/>
                <xsd:element ref="ns3:Members" minOccurs="0"/>
                <xsd:element ref="ns3:Member_Groups" minOccurs="0"/>
                <xsd:element ref="ns3:Invited_Leaders" minOccurs="0"/>
                <xsd:element ref="ns3:Invited_Members" minOccurs="0"/>
                <xsd:element ref="ns3:Self_Registration_Enabled" minOccurs="0"/>
                <xsd:element ref="ns3:Has_Leaders_Only_SectionGroup" minOccurs="0"/>
                <xsd:element ref="ns3:Is_Collaboration_Space_Locked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bfd6c2-eae4-49de-a465-ed512355e743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1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2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NotebookType" ma:index="17" nillable="true" ma:displayName="Notebook Type" ma:internalName="NotebookType">
      <xsd:simpleType>
        <xsd:restriction base="dms:Text"/>
      </xsd:simpleType>
    </xsd:element>
    <xsd:element name="FolderType" ma:index="18" nillable="true" ma:displayName="Folder Type" ma:internalName="FolderType">
      <xsd:simpleType>
        <xsd:restriction base="dms:Text"/>
      </xsd:simpleType>
    </xsd:element>
    <xsd:element name="Owner" ma:index="19" nillable="true" ma:displayName="Owner" ma:internalName="Owner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DefaultSectionNames" ma:index="20" nillable="true" ma:displayName="Default Section Names" ma:internalName="DefaultSectionNames">
      <xsd:simpleType>
        <xsd:restriction base="dms:Note">
          <xsd:maxLength value="255"/>
        </xsd:restriction>
      </xsd:simpleType>
    </xsd:element>
    <xsd:element name="Templates" ma:index="21" nillable="true" ma:displayName="Templates" ma:internalName="Templates">
      <xsd:simpleType>
        <xsd:restriction base="dms:Note">
          <xsd:maxLength value="255"/>
        </xsd:restriction>
      </xsd:simpleType>
    </xsd:element>
    <xsd:element name="CultureName" ma:index="22" nillable="true" ma:displayName="Culture Name" ma:internalName="CultureName">
      <xsd:simpleType>
        <xsd:restriction base="dms:Text"/>
      </xsd:simpleType>
    </xsd:element>
    <xsd:element name="AppVersion" ma:index="23" nillable="true" ma:displayName="App Version" ma:internalName="AppVersion">
      <xsd:simpleType>
        <xsd:restriction base="dms:Text"/>
      </xsd:simpleType>
    </xsd:element>
    <xsd:element name="Leaders" ma:index="24" nillable="true" ma:displayName="Leaders" ma:internalName="Lead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s" ma:index="25" nillable="true" ma:displayName="Members" ma:internalName="Memb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mber_Groups" ma:index="26" nillable="true" ma:displayName="Member Groups" ma:internalName="Member_Group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Invited_Leaders" ma:index="27" nillable="true" ma:displayName="Invited Leaders" ma:internalName="Invited_Leaders">
      <xsd:simpleType>
        <xsd:restriction base="dms:Note">
          <xsd:maxLength value="255"/>
        </xsd:restriction>
      </xsd:simpleType>
    </xsd:element>
    <xsd:element name="Invited_Members" ma:index="28" nillable="true" ma:displayName="Invited Members" ma:internalName="Invited_Members">
      <xsd:simpleType>
        <xsd:restriction base="dms:Note">
          <xsd:maxLength value="255"/>
        </xsd:restriction>
      </xsd:simpleType>
    </xsd:element>
    <xsd:element name="Self_Registration_Enabled" ma:index="29" nillable="true" ma:displayName="Self Registration Enabled" ma:internalName="Self_Registration_Enabled">
      <xsd:simpleType>
        <xsd:restriction base="dms:Boolean"/>
      </xsd:simpleType>
    </xsd:element>
    <xsd:element name="Has_Leaders_Only_SectionGroup" ma:index="30" nillable="true" ma:displayName="Has Leaders Only SectionGroup" ma:internalName="Has_Leaders_Only_SectionGroup">
      <xsd:simpleType>
        <xsd:restriction base="dms:Boolean"/>
      </xsd:simpleType>
    </xsd:element>
    <xsd:element name="Is_Collaboration_Space_Locked" ma:index="31" nillable="true" ma:displayName="Is Collaboration Space Locked" ma:internalName="Is_Collaboration_Space_Locked">
      <xsd:simpleType>
        <xsd:restriction base="dms:Boolean"/>
      </xsd:simpleType>
    </xsd:element>
    <xsd:element name="MediaServiceGenerationTime" ma:index="3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3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34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35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36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29283bd-3432-49cf-9c7f-735ca9d51fa5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5" nillable="true" ma:displayName="Sharing Hint Hash" ma:description="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ppVersion xmlns="66bfd6c2-eae4-49de-a465-ed512355e743" xsi:nil="true"/>
    <Invited_Leaders xmlns="66bfd6c2-eae4-49de-a465-ed512355e743" xsi:nil="true"/>
    <Templates xmlns="66bfd6c2-eae4-49de-a465-ed512355e743" xsi:nil="true"/>
    <Members xmlns="66bfd6c2-eae4-49de-a465-ed512355e743">
      <UserInfo>
        <DisplayName/>
        <AccountId xsi:nil="true"/>
        <AccountType/>
      </UserInfo>
    </Members>
    <Member_Groups xmlns="66bfd6c2-eae4-49de-a465-ed512355e743">
      <UserInfo>
        <DisplayName/>
        <AccountId xsi:nil="true"/>
        <AccountType/>
      </UserInfo>
    </Member_Groups>
    <NotebookType xmlns="66bfd6c2-eae4-49de-a465-ed512355e743" xsi:nil="true"/>
    <FolderType xmlns="66bfd6c2-eae4-49de-a465-ed512355e743" xsi:nil="true"/>
    <Has_Leaders_Only_SectionGroup xmlns="66bfd6c2-eae4-49de-a465-ed512355e743" xsi:nil="true"/>
    <Owner xmlns="66bfd6c2-eae4-49de-a465-ed512355e743">
      <UserInfo>
        <DisplayName/>
        <AccountId xsi:nil="true"/>
        <AccountType/>
      </UserInfo>
    </Owner>
    <DefaultSectionNames xmlns="66bfd6c2-eae4-49de-a465-ed512355e743" xsi:nil="true"/>
    <CultureName xmlns="66bfd6c2-eae4-49de-a465-ed512355e743" xsi:nil="true"/>
    <Leaders xmlns="66bfd6c2-eae4-49de-a465-ed512355e743">
      <UserInfo>
        <DisplayName/>
        <AccountId xsi:nil="true"/>
        <AccountType/>
      </UserInfo>
    </Leaders>
    <Invited_Members xmlns="66bfd6c2-eae4-49de-a465-ed512355e743" xsi:nil="true"/>
    <Is_Collaboration_Space_Locked xmlns="66bfd6c2-eae4-49de-a465-ed512355e743" xsi:nil="true"/>
    <Self_Registration_Enabled xmlns="66bfd6c2-eae4-49de-a465-ed512355e743" xsi:nil="true"/>
  </documentManagement>
</p:properties>
</file>

<file path=customXml/itemProps1.xml><?xml version="1.0" encoding="utf-8"?>
<ds:datastoreItem xmlns:ds="http://schemas.openxmlformats.org/officeDocument/2006/customXml" ds:itemID="{47B3A2F9-8A2C-4A73-9ECD-8D2827AE680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bfd6c2-eae4-49de-a465-ed512355e743"/>
    <ds:schemaRef ds:uri="929283bd-3432-49cf-9c7f-735ca9d51fa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8A19F258-6965-4F6D-8A2A-6B7339F8DA76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04AE5FBF-DEB7-4535-834B-36B6AF1BDAC3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66bfd6c2-eae4-49de-a465-ed512355e743"/>
    <ds:schemaRef ds:uri="http://purl.org/dc/terms/"/>
    <ds:schemaRef ds:uri="929283bd-3432-49cf-9c7f-735ca9d51fa5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272</Words>
  <Application>Microsoft Office PowerPoint</Application>
  <PresentationFormat>Widescreen</PresentationFormat>
  <Paragraphs>48</Paragraphs>
  <Slides>2</Slides>
  <Notes>0</Notes>
  <HiddenSlides>0</HiddenSlides>
  <MMClips>4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Century Gothic</vt:lpstr>
      <vt:lpstr>Office Theme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Laptop</dc:creator>
  <cp:lastModifiedBy>Sue Ward</cp:lastModifiedBy>
  <cp:revision>50</cp:revision>
  <cp:lastPrinted>2019-12-01T17:03:37Z</cp:lastPrinted>
  <dcterms:created xsi:type="dcterms:W3CDTF">2019-08-20T09:39:52Z</dcterms:created>
  <dcterms:modified xsi:type="dcterms:W3CDTF">2022-04-20T09:24:33Z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0x010100769A6835ACC33C4E97F84F05F16F2601</vt:lpwstr>
  </property>
</Properties>
</file>