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4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45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316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2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196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028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352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55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774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501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42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83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336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87AA2-985B-4650-92B9-A2019A2EE297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27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microsoft.com/office/2007/relationships/media" Target="../media/media2.m4a"/><Relationship Id="rId7" Type="http://schemas.openxmlformats.org/officeDocument/2006/relationships/image" Target="../media/image2.jpe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audio" Target="../media/media2.m4a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microsoft.com/office/2007/relationships/media" Target="../media/media4.m4a"/><Relationship Id="rId7" Type="http://schemas.openxmlformats.org/officeDocument/2006/relationships/image" Target="../media/image2.jpeg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audio" Target="../media/media4.m4a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35812521-DF0A-469C-8661-E8178936F9D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708" y="125664"/>
            <a:ext cx="844677" cy="40011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CB07BD8-06AF-41EC-8168-E9249FED881B}"/>
              </a:ext>
            </a:extLst>
          </p:cNvPr>
          <p:cNvSpPr txBox="1"/>
          <p:nvPr/>
        </p:nvSpPr>
        <p:spPr>
          <a:xfrm>
            <a:off x="3479127" y="419299"/>
            <a:ext cx="5977919" cy="400110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entury Gothic" panose="020B0502020202020204" pitchFamily="34" charset="0"/>
              </a:rPr>
              <a:t>Language Detectives’ Memory Bank of Family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FB6155-EF73-4E76-B4CA-717526727E8F}"/>
              </a:ext>
            </a:extLst>
          </p:cNvPr>
          <p:cNvSpPr txBox="1"/>
          <p:nvPr/>
        </p:nvSpPr>
        <p:spPr>
          <a:xfrm>
            <a:off x="406148" y="1206223"/>
            <a:ext cx="4094832" cy="2862322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Noun Bank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Le papa      -the dad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Le frère – the brother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Le </a:t>
            </a:r>
            <a:r>
              <a:rPr lang="en-GB" sz="2000" dirty="0" err="1">
                <a:latin typeface="Century Gothic" panose="020B0502020202020204" pitchFamily="34" charset="0"/>
              </a:rPr>
              <a:t>bébé</a:t>
            </a:r>
            <a:r>
              <a:rPr lang="en-GB" sz="2000" dirty="0">
                <a:latin typeface="Century Gothic" panose="020B0502020202020204" pitchFamily="34" charset="0"/>
              </a:rPr>
              <a:t> – the baby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Le grand- </a:t>
            </a:r>
            <a:r>
              <a:rPr lang="en-GB" sz="2000" dirty="0" err="1">
                <a:latin typeface="Century Gothic" panose="020B0502020202020204" pitchFamily="34" charset="0"/>
              </a:rPr>
              <a:t>père</a:t>
            </a:r>
            <a:r>
              <a:rPr lang="en-GB" sz="2000" dirty="0">
                <a:latin typeface="Century Gothic" panose="020B0502020202020204" pitchFamily="34" charset="0"/>
              </a:rPr>
              <a:t> – the grandad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La </a:t>
            </a:r>
            <a:r>
              <a:rPr lang="en-GB" sz="2000" dirty="0" err="1">
                <a:latin typeface="Century Gothic" panose="020B0502020202020204" pitchFamily="34" charset="0"/>
              </a:rPr>
              <a:t>maman</a:t>
            </a:r>
            <a:r>
              <a:rPr lang="en-GB" sz="2000" dirty="0">
                <a:latin typeface="Century Gothic" panose="020B0502020202020204" pitchFamily="34" charset="0"/>
              </a:rPr>
              <a:t>  - the mum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La </a:t>
            </a:r>
            <a:r>
              <a:rPr lang="en-GB" sz="2000" dirty="0" err="1">
                <a:latin typeface="Century Gothic" panose="020B0502020202020204" pitchFamily="34" charset="0"/>
              </a:rPr>
              <a:t>soeur</a:t>
            </a:r>
            <a:r>
              <a:rPr lang="en-GB" sz="2000" dirty="0">
                <a:latin typeface="Century Gothic" panose="020B0502020202020204" pitchFamily="34" charset="0"/>
              </a:rPr>
              <a:t> – the sister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La grand-</a:t>
            </a:r>
            <a:r>
              <a:rPr lang="en-GB" sz="2000" dirty="0" err="1">
                <a:latin typeface="Century Gothic" panose="020B0502020202020204" pitchFamily="34" charset="0"/>
              </a:rPr>
              <a:t>mère</a:t>
            </a:r>
            <a:r>
              <a:rPr lang="en-GB" sz="2000" dirty="0">
                <a:latin typeface="Century Gothic" panose="020B0502020202020204" pitchFamily="34" charset="0"/>
              </a:rPr>
              <a:t>- the grandma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La </a:t>
            </a:r>
            <a:r>
              <a:rPr lang="en-GB" sz="2000" dirty="0" err="1">
                <a:latin typeface="Century Gothic" panose="020B0502020202020204" pitchFamily="34" charset="0"/>
              </a:rPr>
              <a:t>famille</a:t>
            </a:r>
            <a:r>
              <a:rPr lang="en-GB" sz="2000" dirty="0">
                <a:latin typeface="Century Gothic" panose="020B0502020202020204" pitchFamily="34" charset="0"/>
              </a:rPr>
              <a:t>– the family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92B09AC-DF32-458B-9228-CA00342C7239}"/>
              </a:ext>
            </a:extLst>
          </p:cNvPr>
          <p:cNvSpPr txBox="1"/>
          <p:nvPr/>
        </p:nvSpPr>
        <p:spPr>
          <a:xfrm>
            <a:off x="7389266" y="4243046"/>
            <a:ext cx="3565133" cy="1938992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Grammar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There are two words for “the” in French with singular nouns.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These words are “le” and “la”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A9B209-59C0-4ABE-8F41-BD0DAF348794}"/>
              </a:ext>
            </a:extLst>
          </p:cNvPr>
          <p:cNvSpPr txBox="1"/>
          <p:nvPr/>
        </p:nvSpPr>
        <p:spPr>
          <a:xfrm>
            <a:off x="150921" y="23725"/>
            <a:ext cx="27979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/>
              <a:t>French </a:t>
            </a:r>
            <a:r>
              <a:rPr lang="en-GB" sz="1400" dirty="0"/>
              <a:t>Y4 Stage 2 Spring 1: Family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FF1EF8-084B-4608-BC05-EB143649CB20}"/>
              </a:ext>
            </a:extLst>
          </p:cNvPr>
          <p:cNvSpPr txBox="1"/>
          <p:nvPr/>
        </p:nvSpPr>
        <p:spPr>
          <a:xfrm>
            <a:off x="406147" y="5006401"/>
            <a:ext cx="4822801" cy="1015663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Question and Answer Bank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Qui es- </a:t>
            </a:r>
            <a:r>
              <a:rPr lang="en-GB" sz="2000" dirty="0" err="1">
                <a:latin typeface="Century Gothic" panose="020B0502020202020204" pitchFamily="34" charset="0"/>
              </a:rPr>
              <a:t>tu</a:t>
            </a:r>
            <a:r>
              <a:rPr lang="en-GB" sz="2000">
                <a:latin typeface="Century Gothic" panose="020B0502020202020204" pitchFamily="34" charset="0"/>
              </a:rPr>
              <a:t>? </a:t>
            </a:r>
            <a:r>
              <a:rPr lang="en-GB" sz="2000" dirty="0">
                <a:latin typeface="Century Gothic" panose="020B0502020202020204" pitchFamily="34" charset="0"/>
              </a:rPr>
              <a:t>– Who are you?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Je </a:t>
            </a:r>
            <a:r>
              <a:rPr lang="en-GB" sz="2000" dirty="0" err="1">
                <a:latin typeface="Century Gothic" panose="020B0502020202020204" pitchFamily="34" charset="0"/>
              </a:rPr>
              <a:t>suis</a:t>
            </a:r>
            <a:r>
              <a:rPr lang="en-GB" sz="2000" dirty="0">
                <a:latin typeface="Century Gothic" panose="020B0502020202020204" pitchFamily="34" charset="0"/>
              </a:rPr>
              <a:t> ….. – I am …..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939B15-DF6D-40AE-BF87-E3F3D885AEEC}"/>
              </a:ext>
            </a:extLst>
          </p:cNvPr>
          <p:cNvSpPr txBox="1"/>
          <p:nvPr/>
        </p:nvSpPr>
        <p:spPr>
          <a:xfrm>
            <a:off x="5657846" y="1443807"/>
            <a:ext cx="2609854" cy="2246769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Sound spelling</a:t>
            </a:r>
          </a:p>
          <a:p>
            <a:r>
              <a:rPr lang="en-GB" sz="2000" b="1" dirty="0">
                <a:latin typeface="Century Gothic" panose="020B0502020202020204" pitchFamily="34" charset="0"/>
              </a:rPr>
              <a:t> 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“</a:t>
            </a:r>
            <a:r>
              <a:rPr lang="en-GB" sz="2000" dirty="0" err="1">
                <a:latin typeface="Century Gothic" panose="020B0502020202020204" pitchFamily="34" charset="0"/>
              </a:rPr>
              <a:t>uis</a:t>
            </a:r>
            <a:r>
              <a:rPr lang="en-GB" sz="2000" dirty="0">
                <a:latin typeface="Century Gothic" panose="020B0502020202020204" pitchFamily="34" charset="0"/>
              </a:rPr>
              <a:t>”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“</a:t>
            </a:r>
            <a:r>
              <a:rPr lang="en-GB" sz="2000" dirty="0" err="1">
                <a:latin typeface="Century Gothic" panose="020B0502020202020204" pitchFamily="34" charset="0"/>
              </a:rPr>
              <a:t>ille</a:t>
            </a:r>
            <a:r>
              <a:rPr lang="en-GB" sz="2000" dirty="0">
                <a:latin typeface="Century Gothic" panose="020B0502020202020204" pitchFamily="34" charset="0"/>
              </a:rPr>
              <a:t>”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“é”</a:t>
            </a:r>
          </a:p>
        </p:txBody>
      </p:sp>
      <p:pic>
        <p:nvPicPr>
          <p:cNvPr id="21" name="Picture 20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1CB9F731-8DE7-4ABA-8EC2-0AD194859D2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15" y="325719"/>
            <a:ext cx="969023" cy="637454"/>
          </a:xfrm>
          <a:prstGeom prst="rect">
            <a:avLst/>
          </a:prstGeom>
        </p:spPr>
      </p:pic>
      <p:pic>
        <p:nvPicPr>
          <p:cNvPr id="2" name="Fre_Y4_Spr_1_Family vocab">
            <a:hlinkClick r:id="" action="ppaction://media"/>
            <a:extLst>
              <a:ext uri="{FF2B5EF4-FFF2-40B4-BE49-F238E27FC236}">
                <a16:creationId xmlns:a16="http://schemas.microsoft.com/office/drawing/2014/main" id="{A2673322-B89A-4AE8-A7A8-7EA58CB8EF6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3479127" y="2757646"/>
            <a:ext cx="709498" cy="709498"/>
          </a:xfrm>
          <a:prstGeom prst="rect">
            <a:avLst/>
          </a:prstGeom>
        </p:spPr>
      </p:pic>
      <p:pic>
        <p:nvPicPr>
          <p:cNvPr id="4" name="Fre_Y4_Spr_1_Family sounds">
            <a:hlinkClick r:id="" action="ppaction://media"/>
            <a:extLst>
              <a:ext uri="{FF2B5EF4-FFF2-40B4-BE49-F238E27FC236}">
                <a16:creationId xmlns:a16="http://schemas.microsoft.com/office/drawing/2014/main" id="{28CFCF9C-168C-442C-A978-E02C8ABF5930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6904461" y="2280241"/>
            <a:ext cx="714286" cy="7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52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70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65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35812521-DF0A-469C-8661-E8178936F9D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708" y="125664"/>
            <a:ext cx="844677" cy="40011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CB07BD8-06AF-41EC-8168-E9249FED881B}"/>
              </a:ext>
            </a:extLst>
          </p:cNvPr>
          <p:cNvSpPr txBox="1"/>
          <p:nvPr/>
        </p:nvSpPr>
        <p:spPr>
          <a:xfrm>
            <a:off x="2493705" y="455284"/>
            <a:ext cx="7520007" cy="400110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entury Gothic" panose="020B0502020202020204" pitchFamily="34" charset="0"/>
              </a:rPr>
              <a:t>Language Detectives’ Memory Bank of “parts of the face”.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FB6155-EF73-4E76-B4CA-717526727E8F}"/>
              </a:ext>
            </a:extLst>
          </p:cNvPr>
          <p:cNvSpPr txBox="1"/>
          <p:nvPr/>
        </p:nvSpPr>
        <p:spPr>
          <a:xfrm>
            <a:off x="430380" y="1147725"/>
            <a:ext cx="3565133" cy="2246769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Noun Bank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Le </a:t>
            </a:r>
            <a:r>
              <a:rPr lang="en-GB" sz="2000" dirty="0" err="1">
                <a:latin typeface="Century Gothic" panose="020B0502020202020204" pitchFamily="34" charset="0"/>
              </a:rPr>
              <a:t>nez</a:t>
            </a:r>
            <a:r>
              <a:rPr lang="en-GB" sz="2000" dirty="0">
                <a:latin typeface="Century Gothic" panose="020B0502020202020204" pitchFamily="34" charset="0"/>
              </a:rPr>
              <a:t> – the nose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La bouche- the mouth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La tête- the head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Les </a:t>
            </a:r>
            <a:r>
              <a:rPr lang="en-GB" sz="2000" dirty="0" err="1">
                <a:latin typeface="Century Gothic" panose="020B0502020202020204" pitchFamily="34" charset="0"/>
              </a:rPr>
              <a:t>cheveux</a:t>
            </a:r>
            <a:r>
              <a:rPr lang="en-GB" sz="2000" dirty="0">
                <a:latin typeface="Century Gothic" panose="020B0502020202020204" pitchFamily="34" charset="0"/>
              </a:rPr>
              <a:t>- the hair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Les </a:t>
            </a:r>
            <a:r>
              <a:rPr lang="en-GB" sz="2000" dirty="0" err="1">
                <a:latin typeface="Century Gothic" panose="020B0502020202020204" pitchFamily="34" charset="0"/>
              </a:rPr>
              <a:t>yeux</a:t>
            </a:r>
            <a:r>
              <a:rPr lang="en-GB" sz="2000" dirty="0">
                <a:latin typeface="Century Gothic" panose="020B0502020202020204" pitchFamily="34" charset="0"/>
              </a:rPr>
              <a:t> – the eyes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Les </a:t>
            </a:r>
            <a:r>
              <a:rPr lang="en-GB" sz="2000" dirty="0" err="1">
                <a:latin typeface="Century Gothic" panose="020B0502020202020204" pitchFamily="34" charset="0"/>
              </a:rPr>
              <a:t>oreilles</a:t>
            </a:r>
            <a:r>
              <a:rPr lang="en-GB" sz="2000" dirty="0">
                <a:latin typeface="Century Gothic" panose="020B0502020202020204" pitchFamily="34" charset="0"/>
              </a:rPr>
              <a:t>- the ears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92B09AC-DF32-458B-9228-CA00342C7239}"/>
              </a:ext>
            </a:extLst>
          </p:cNvPr>
          <p:cNvSpPr txBox="1"/>
          <p:nvPr/>
        </p:nvSpPr>
        <p:spPr>
          <a:xfrm>
            <a:off x="4267276" y="1157166"/>
            <a:ext cx="3565133" cy="2246769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Grammar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There are two words for “the” in French with singular  nouns (le and la)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There is only one word for “the” with French plural nouns and this is “les”.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A9B209-59C0-4ABE-8F41-BD0DAF348794}"/>
              </a:ext>
            </a:extLst>
          </p:cNvPr>
          <p:cNvSpPr txBox="1"/>
          <p:nvPr/>
        </p:nvSpPr>
        <p:spPr>
          <a:xfrm>
            <a:off x="150921" y="23725"/>
            <a:ext cx="31336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/>
              <a:t>French </a:t>
            </a:r>
            <a:r>
              <a:rPr lang="en-GB" sz="1400" dirty="0"/>
              <a:t>Y4 </a:t>
            </a:r>
            <a:r>
              <a:rPr lang="en-GB" sz="1400"/>
              <a:t>Stage 2 </a:t>
            </a:r>
            <a:r>
              <a:rPr lang="en-GB" sz="1400" dirty="0"/>
              <a:t>Spring 1: Parts of face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FF1EF8-084B-4608-BC05-EB143649CB20}"/>
              </a:ext>
            </a:extLst>
          </p:cNvPr>
          <p:cNvSpPr txBox="1"/>
          <p:nvPr/>
        </p:nvSpPr>
        <p:spPr>
          <a:xfrm>
            <a:off x="474615" y="4209752"/>
            <a:ext cx="6369915" cy="1631216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Question and Answer Bank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 De quelle couleur </a:t>
            </a:r>
            <a:r>
              <a:rPr lang="en-GB" sz="2000" dirty="0" err="1">
                <a:latin typeface="Century Gothic" panose="020B0502020202020204" pitchFamily="34" charset="0"/>
              </a:rPr>
              <a:t>est</a:t>
            </a:r>
            <a:r>
              <a:rPr lang="en-GB" sz="2000" dirty="0">
                <a:latin typeface="Century Gothic" panose="020B0502020202020204" pitchFamily="34" charset="0"/>
              </a:rPr>
              <a:t> ….? – What colour is …?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De quelle couleur </a:t>
            </a:r>
            <a:r>
              <a:rPr lang="en-GB" sz="2000" dirty="0" err="1">
                <a:latin typeface="Century Gothic" panose="020B0502020202020204" pitchFamily="34" charset="0"/>
              </a:rPr>
              <a:t>sont</a:t>
            </a:r>
            <a:r>
              <a:rPr lang="en-GB" sz="2000" dirty="0">
                <a:latin typeface="Century Gothic" panose="020B0502020202020204" pitchFamily="34" charset="0"/>
              </a:rPr>
              <a:t>….?  What colour are….?</a:t>
            </a:r>
          </a:p>
          <a:p>
            <a:r>
              <a:rPr lang="en-GB" sz="2000" b="1" u="sng" dirty="0">
                <a:latin typeface="Century Gothic" panose="020B0502020202020204" pitchFamily="34" charset="0"/>
              </a:rPr>
              <a:t>La bouche </a:t>
            </a:r>
            <a:r>
              <a:rPr lang="en-GB" sz="2000" dirty="0" err="1">
                <a:latin typeface="Century Gothic" panose="020B0502020202020204" pitchFamily="34" charset="0"/>
              </a:rPr>
              <a:t>est</a:t>
            </a:r>
            <a:r>
              <a:rPr lang="en-GB" sz="2000" dirty="0">
                <a:latin typeface="Century Gothic" panose="020B0502020202020204" pitchFamily="34" charset="0"/>
              </a:rPr>
              <a:t> ….   - The mouth is…… </a:t>
            </a:r>
          </a:p>
          <a:p>
            <a:r>
              <a:rPr lang="en-GB" sz="2000" b="1" u="sng" dirty="0">
                <a:latin typeface="Century Gothic" panose="020B0502020202020204" pitchFamily="34" charset="0"/>
              </a:rPr>
              <a:t>Les </a:t>
            </a:r>
            <a:r>
              <a:rPr lang="en-GB" sz="2000" b="1" u="sng" dirty="0" err="1">
                <a:latin typeface="Century Gothic" panose="020B0502020202020204" pitchFamily="34" charset="0"/>
              </a:rPr>
              <a:t>oreilles</a:t>
            </a:r>
            <a:r>
              <a:rPr lang="en-GB" sz="2000" b="1" u="sng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sont</a:t>
            </a:r>
            <a:r>
              <a:rPr lang="en-GB" sz="2000" dirty="0">
                <a:latin typeface="Century Gothic" panose="020B0502020202020204" pitchFamily="34" charset="0"/>
              </a:rPr>
              <a:t> ….. </a:t>
            </a:r>
            <a:r>
              <a:rPr lang="en-GB" sz="2000" b="1" u="sng" dirty="0">
                <a:latin typeface="Century Gothic" panose="020B0502020202020204" pitchFamily="34" charset="0"/>
              </a:rPr>
              <a:t>The ears </a:t>
            </a:r>
            <a:r>
              <a:rPr lang="en-GB" sz="2000" dirty="0">
                <a:latin typeface="Century Gothic" panose="020B0502020202020204" pitchFamily="34" charset="0"/>
              </a:rPr>
              <a:t>are…..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939B15-DF6D-40AE-BF87-E3F3D885AEEC}"/>
              </a:ext>
            </a:extLst>
          </p:cNvPr>
          <p:cNvSpPr txBox="1"/>
          <p:nvPr/>
        </p:nvSpPr>
        <p:spPr>
          <a:xfrm>
            <a:off x="8104173" y="1245063"/>
            <a:ext cx="3941902" cy="1631216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Sound spelling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sont</a:t>
            </a:r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 err="1">
                <a:latin typeface="Century Gothic" panose="020B0502020202020204" pitchFamily="34" charset="0"/>
              </a:rPr>
              <a:t>ez</a:t>
            </a:r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 err="1">
                <a:latin typeface="Century Gothic" panose="020B0502020202020204" pitchFamily="34" charset="0"/>
              </a:rPr>
              <a:t>che</a:t>
            </a:r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 err="1">
                <a:latin typeface="Century Gothic" panose="020B0502020202020204" pitchFamily="34" charset="0"/>
              </a:rPr>
              <a:t>eux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</a:p>
        </p:txBody>
      </p:sp>
      <p:pic>
        <p:nvPicPr>
          <p:cNvPr id="21" name="Picture 20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1CB9F731-8DE7-4ABA-8EC2-0AD194859D2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15" y="325719"/>
            <a:ext cx="969023" cy="63745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8EF6639-E490-4116-9C56-5EAE5745EF32}"/>
              </a:ext>
            </a:extLst>
          </p:cNvPr>
          <p:cNvSpPr txBox="1"/>
          <p:nvPr/>
        </p:nvSpPr>
        <p:spPr>
          <a:xfrm>
            <a:off x="8104173" y="4226907"/>
            <a:ext cx="3565133" cy="1631216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Fact Bank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In English hair is a singular noun and in French “hair</a:t>
            </a:r>
            <a:r>
              <a:rPr lang="en-GB" sz="2000">
                <a:latin typeface="Century Gothic" panose="020B0502020202020204" pitchFamily="34" charset="0"/>
              </a:rPr>
              <a:t>”  is a </a:t>
            </a:r>
            <a:r>
              <a:rPr lang="en-GB" sz="2000" dirty="0">
                <a:latin typeface="Century Gothic" panose="020B0502020202020204" pitchFamily="34" charset="0"/>
              </a:rPr>
              <a:t>plural noun (les </a:t>
            </a:r>
            <a:r>
              <a:rPr lang="en-GB" sz="2000" dirty="0" err="1">
                <a:latin typeface="Century Gothic" panose="020B0502020202020204" pitchFamily="34" charset="0"/>
              </a:rPr>
              <a:t>cheveux</a:t>
            </a:r>
            <a:r>
              <a:rPr lang="en-GB" sz="2000" dirty="0">
                <a:latin typeface="Century Gothic" panose="020B0502020202020204" pitchFamily="34" charset="0"/>
              </a:rPr>
              <a:t>).</a:t>
            </a:r>
          </a:p>
        </p:txBody>
      </p:sp>
      <p:pic>
        <p:nvPicPr>
          <p:cNvPr id="2" name="Fre_Y4_Spr_1_Face vocab">
            <a:hlinkClick r:id="" action="ppaction://media"/>
            <a:extLst>
              <a:ext uri="{FF2B5EF4-FFF2-40B4-BE49-F238E27FC236}">
                <a16:creationId xmlns:a16="http://schemas.microsoft.com/office/drawing/2014/main" id="{4A8D68A1-E2D5-4F1F-A8DE-A22DCC1E1A0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3043593" y="2516745"/>
            <a:ext cx="877749" cy="877749"/>
          </a:xfrm>
          <a:prstGeom prst="rect">
            <a:avLst/>
          </a:prstGeom>
        </p:spPr>
      </p:pic>
      <p:pic>
        <p:nvPicPr>
          <p:cNvPr id="4" name="Fre_Y4_Spr_1_Face sounds">
            <a:hlinkClick r:id="" action="ppaction://media"/>
            <a:extLst>
              <a:ext uri="{FF2B5EF4-FFF2-40B4-BE49-F238E27FC236}">
                <a16:creationId xmlns:a16="http://schemas.microsoft.com/office/drawing/2014/main" id="{956BCC84-A414-4588-A23F-1709AC1FC5B0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9092038" y="2007408"/>
            <a:ext cx="868871" cy="868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59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80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72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A6835ACC33C4E97F84F05F16F2601" ma:contentTypeVersion="29" ma:contentTypeDescription="Create a new document." ma:contentTypeScope="" ma:versionID="2f846f96c2116eb940bb725f3cf82343">
  <xsd:schema xmlns:xsd="http://www.w3.org/2001/XMLSchema" xmlns:xs="http://www.w3.org/2001/XMLSchema" xmlns:p="http://schemas.microsoft.com/office/2006/metadata/properties" xmlns:ns3="66bfd6c2-eae4-49de-a465-ed512355e743" xmlns:ns4="929283bd-3432-49cf-9c7f-735ca9d51fa5" targetNamespace="http://schemas.microsoft.com/office/2006/metadata/properties" ma:root="true" ma:fieldsID="d3b627d69c1dfeda213ec4adb4297ed6" ns3:_="" ns4:_="">
    <xsd:import namespace="66bfd6c2-eae4-49de-a465-ed512355e743"/>
    <xsd:import namespace="929283bd-3432-49cf-9c7f-735ca9d51fa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Leaders" minOccurs="0"/>
                <xsd:element ref="ns3:Members" minOccurs="0"/>
                <xsd:element ref="ns3:Member_Groups" minOccurs="0"/>
                <xsd:element ref="ns3:Invited_Leaders" minOccurs="0"/>
                <xsd:element ref="ns3:Invited_Members" minOccurs="0"/>
                <xsd:element ref="ns3:Self_Registration_Enabled" minOccurs="0"/>
                <xsd:element ref="ns3:Has_Leaders_Only_SectionGroup" minOccurs="0"/>
                <xsd:element ref="ns3:Is_Collaboration_Space_Locked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bfd6c2-eae4-49de-a465-ed512355e7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NotebookType" ma:index="17" nillable="true" ma:displayName="Notebook Type" ma:internalName="NotebookType">
      <xsd:simpleType>
        <xsd:restriction base="dms:Text"/>
      </xsd:simpleType>
    </xsd:element>
    <xsd:element name="FolderType" ma:index="18" nillable="true" ma:displayName="Folder Type" ma:internalName="FolderType">
      <xsd:simpleType>
        <xsd:restriction base="dms:Text"/>
      </xsd:simpleType>
    </xsd:element>
    <xsd:element name="Owner" ma:index="19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20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1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22" nillable="true" ma:displayName="Culture Name" ma:internalName="CultureName">
      <xsd:simpleType>
        <xsd:restriction base="dms:Text"/>
      </xsd:simpleType>
    </xsd:element>
    <xsd:element name="AppVersion" ma:index="23" nillable="true" ma:displayName="App Version" ma:internalName="AppVersion">
      <xsd:simpleType>
        <xsd:restriction base="dms:Text"/>
      </xsd:simpleType>
    </xsd:element>
    <xsd:element name="Leaders" ma:index="24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25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26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Leaders" ma:index="27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8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29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30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31" nillable="true" ma:displayName="Is Collaboration Space Locked" ma:internalName="Is_Collaboration_Space_Locked">
      <xsd:simpleType>
        <xsd:restriction base="dms:Boolean"/>
      </xsd:simpleType>
    </xsd:element>
    <xsd:element name="MediaServiceGenerationTime" ma:index="3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36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9283bd-3432-49cf-9c7f-735ca9d51fa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Version xmlns="66bfd6c2-eae4-49de-a465-ed512355e743" xsi:nil="true"/>
    <Invited_Leaders xmlns="66bfd6c2-eae4-49de-a465-ed512355e743" xsi:nil="true"/>
    <Templates xmlns="66bfd6c2-eae4-49de-a465-ed512355e743" xsi:nil="true"/>
    <Members xmlns="66bfd6c2-eae4-49de-a465-ed512355e743">
      <UserInfo>
        <DisplayName/>
        <AccountId xsi:nil="true"/>
        <AccountType/>
      </UserInfo>
    </Members>
    <Member_Groups xmlns="66bfd6c2-eae4-49de-a465-ed512355e743">
      <UserInfo>
        <DisplayName/>
        <AccountId xsi:nil="true"/>
        <AccountType/>
      </UserInfo>
    </Member_Groups>
    <NotebookType xmlns="66bfd6c2-eae4-49de-a465-ed512355e743" xsi:nil="true"/>
    <FolderType xmlns="66bfd6c2-eae4-49de-a465-ed512355e743" xsi:nil="true"/>
    <Has_Leaders_Only_SectionGroup xmlns="66bfd6c2-eae4-49de-a465-ed512355e743" xsi:nil="true"/>
    <Owner xmlns="66bfd6c2-eae4-49de-a465-ed512355e743">
      <UserInfo>
        <DisplayName/>
        <AccountId xsi:nil="true"/>
        <AccountType/>
      </UserInfo>
    </Owner>
    <DefaultSectionNames xmlns="66bfd6c2-eae4-49de-a465-ed512355e743" xsi:nil="true"/>
    <CultureName xmlns="66bfd6c2-eae4-49de-a465-ed512355e743" xsi:nil="true"/>
    <Leaders xmlns="66bfd6c2-eae4-49de-a465-ed512355e743">
      <UserInfo>
        <DisplayName/>
        <AccountId xsi:nil="true"/>
        <AccountType/>
      </UserInfo>
    </Leaders>
    <Invited_Members xmlns="66bfd6c2-eae4-49de-a465-ed512355e743" xsi:nil="true"/>
    <Is_Collaboration_Space_Locked xmlns="66bfd6c2-eae4-49de-a465-ed512355e743" xsi:nil="true"/>
    <Self_Registration_Enabled xmlns="66bfd6c2-eae4-49de-a465-ed512355e743" xsi:nil="true"/>
  </documentManagement>
</p:properties>
</file>

<file path=customXml/itemProps1.xml><?xml version="1.0" encoding="utf-8"?>
<ds:datastoreItem xmlns:ds="http://schemas.openxmlformats.org/officeDocument/2006/customXml" ds:itemID="{47B3A2F9-8A2C-4A73-9ECD-8D2827AE68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bfd6c2-eae4-49de-a465-ed512355e743"/>
    <ds:schemaRef ds:uri="929283bd-3432-49cf-9c7f-735ca9d51f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19F258-6965-4F6D-8A2A-6B7339F8DA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4AE5FBF-DEB7-4535-834B-36B6AF1BDAC3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6bfd6c2-eae4-49de-a465-ed512355e743"/>
    <ds:schemaRef ds:uri="http://purl.org/dc/terms/"/>
    <ds:schemaRef ds:uri="929283bd-3432-49cf-9c7f-735ca9d51fa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272</Words>
  <Application>Microsoft Office PowerPoint</Application>
  <PresentationFormat>Widescreen</PresentationFormat>
  <Paragraphs>48</Paragraphs>
  <Slides>2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</dc:creator>
  <cp:lastModifiedBy>Sue Ward</cp:lastModifiedBy>
  <cp:revision>50</cp:revision>
  <cp:lastPrinted>2019-12-01T17:03:37Z</cp:lastPrinted>
  <dcterms:created xsi:type="dcterms:W3CDTF">2019-08-20T09:39:52Z</dcterms:created>
  <dcterms:modified xsi:type="dcterms:W3CDTF">2022-04-20T09:24:33Z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0x010100769A6835ACC33C4E97F84F05F16F2601</vt:lpwstr>
  </property>
</Properties>
</file>