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45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openxmlformats.org/officeDocument/2006/relationships/image" Target="../media/image2.jpe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microsoft.com/office/2007/relationships/media" Target="../media/media4.m4a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audio" Target="../media/media5.m4a"/><Relationship Id="rId5" Type="http://schemas.microsoft.com/office/2007/relationships/media" Target="../media/media5.m4a"/><Relationship Id="rId10" Type="http://schemas.openxmlformats.org/officeDocument/2006/relationships/image" Target="../media/image3.png"/><Relationship Id="rId4" Type="http://schemas.openxmlformats.org/officeDocument/2006/relationships/audio" Target="../media/media4.m4a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745385" y="462232"/>
            <a:ext cx="8271816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“Classroom Commands”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1443638" y="1267832"/>
            <a:ext cx="3565133" cy="440120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Verb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All the words below are part of verbs .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Montrez-moi</a:t>
            </a:r>
            <a:r>
              <a:rPr lang="en-GB" sz="2000" dirty="0">
                <a:latin typeface="Century Gothic" panose="020B0502020202020204" pitchFamily="34" charset="0"/>
              </a:rPr>
              <a:t>- show me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Regardez</a:t>
            </a:r>
            <a:r>
              <a:rPr lang="en-GB" sz="2000" dirty="0">
                <a:latin typeface="Century Gothic" panose="020B0502020202020204" pitchFamily="34" charset="0"/>
              </a:rPr>
              <a:t>- look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Ecoutez</a:t>
            </a:r>
            <a:r>
              <a:rPr lang="en-GB" sz="2000" dirty="0">
                <a:latin typeface="Century Gothic" panose="020B0502020202020204" pitchFamily="34" charset="0"/>
              </a:rPr>
              <a:t>- listen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Répétez</a:t>
            </a:r>
            <a:r>
              <a:rPr lang="en-GB" sz="2000" dirty="0">
                <a:latin typeface="Century Gothic" panose="020B0502020202020204" pitchFamily="34" charset="0"/>
              </a:rPr>
              <a:t>- repeat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Levez</a:t>
            </a:r>
            <a:r>
              <a:rPr lang="en-GB" sz="2000" dirty="0">
                <a:latin typeface="Century Gothic" panose="020B0502020202020204" pitchFamily="34" charset="0"/>
              </a:rPr>
              <a:t>- </a:t>
            </a:r>
            <a:r>
              <a:rPr lang="en-GB" sz="2000" dirty="0" err="1">
                <a:latin typeface="Century Gothic" panose="020B0502020202020204" pitchFamily="34" charset="0"/>
              </a:rPr>
              <a:t>vous</a:t>
            </a:r>
            <a:r>
              <a:rPr lang="en-GB" sz="2000" dirty="0">
                <a:latin typeface="Century Gothic" panose="020B0502020202020204" pitchFamily="34" charset="0"/>
              </a:rPr>
              <a:t>- stand up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Asseyez</a:t>
            </a:r>
            <a:r>
              <a:rPr lang="en-GB" sz="2000" dirty="0">
                <a:latin typeface="Century Gothic" panose="020B0502020202020204" pitchFamily="34" charset="0"/>
              </a:rPr>
              <a:t>- </a:t>
            </a:r>
            <a:r>
              <a:rPr lang="en-GB" sz="2000" dirty="0" err="1">
                <a:latin typeface="Century Gothic" panose="020B0502020202020204" pitchFamily="34" charset="0"/>
              </a:rPr>
              <a:t>vous</a:t>
            </a:r>
            <a:r>
              <a:rPr lang="en-GB" sz="2000" dirty="0">
                <a:latin typeface="Century Gothic" panose="020B0502020202020204" pitchFamily="34" charset="0"/>
              </a:rPr>
              <a:t>- sit down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Comptez</a:t>
            </a:r>
            <a:r>
              <a:rPr lang="en-GB" sz="2000" dirty="0">
                <a:latin typeface="Century Gothic" panose="020B0502020202020204" pitchFamily="34" charset="0"/>
              </a:rPr>
              <a:t>- count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Chantez</a:t>
            </a:r>
            <a:r>
              <a:rPr lang="en-GB" sz="2000" dirty="0">
                <a:latin typeface="Century Gothic" panose="020B0502020202020204" pitchFamily="34" charset="0"/>
              </a:rPr>
              <a:t>- sing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Trouvez</a:t>
            </a:r>
            <a:r>
              <a:rPr lang="en-GB" sz="2000" dirty="0">
                <a:latin typeface="Century Gothic" panose="020B0502020202020204" pitchFamily="34" charset="0"/>
              </a:rPr>
              <a:t>- </a:t>
            </a:r>
            <a:r>
              <a:rPr lang="en-GB" sz="2000" dirty="0" err="1">
                <a:latin typeface="Century Gothic" panose="020B0502020202020204" pitchFamily="34" charset="0"/>
              </a:rPr>
              <a:t>moi</a:t>
            </a:r>
            <a:r>
              <a:rPr lang="en-GB" sz="2000" dirty="0">
                <a:latin typeface="Century Gothic" panose="020B0502020202020204" pitchFamily="34" charset="0"/>
              </a:rPr>
              <a:t>- find me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Cherchez- look for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987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French Y4 Stage 2 Autumn 2:Classroom Commands.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6735912" y="2333623"/>
            <a:ext cx="3941902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ez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“é”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“</a:t>
            </a:r>
            <a:r>
              <a:rPr lang="en-GB" sz="2000">
                <a:latin typeface="Century Gothic" panose="020B0502020202020204" pitchFamily="34" charset="0"/>
              </a:rPr>
              <a:t>ous</a:t>
            </a:r>
            <a:r>
              <a:rPr lang="en-GB" sz="2000" b="1">
                <a:latin typeface="Century Gothic" panose="020B0502020202020204" pitchFamily="34" charset="0"/>
              </a:rPr>
              <a:t>”</a:t>
            </a:r>
            <a:endParaRPr lang="en-GB" sz="2000" b="1" dirty="0">
              <a:latin typeface="Century Gothic" panose="020B050202020202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pic>
        <p:nvPicPr>
          <p:cNvPr id="2" name="Fre_Y4_Aut_2_Classroom commands vocab">
            <a:hlinkClick r:id="" action="ppaction://media"/>
            <a:extLst>
              <a:ext uri="{FF2B5EF4-FFF2-40B4-BE49-F238E27FC236}">
                <a16:creationId xmlns:a16="http://schemas.microsoft.com/office/drawing/2014/main" id="{817116C7-BBEC-4D6E-B51D-EAB0DCF3E55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943307" y="2965143"/>
            <a:ext cx="675952" cy="675952"/>
          </a:xfrm>
          <a:prstGeom prst="rect">
            <a:avLst/>
          </a:prstGeom>
        </p:spPr>
      </p:pic>
      <p:pic>
        <p:nvPicPr>
          <p:cNvPr id="4" name="Fre_Y4_Aut_2_Classroom commands sounds">
            <a:hlinkClick r:id="" action="ppaction://media"/>
            <a:extLst>
              <a:ext uri="{FF2B5EF4-FFF2-40B4-BE49-F238E27FC236}">
                <a16:creationId xmlns:a16="http://schemas.microsoft.com/office/drawing/2014/main" id="{2218451A-A768-450E-8491-F4D925E1456D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933464" y="2965143"/>
            <a:ext cx="895504" cy="89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9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88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745385" y="462232"/>
            <a:ext cx="7640233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“Town and Shops”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74615" y="1311266"/>
            <a:ext cx="4414552" cy="347787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café- the cafe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</a:t>
            </a:r>
            <a:r>
              <a:rPr lang="en-GB" sz="2000" dirty="0" err="1">
                <a:latin typeface="Century Gothic" panose="020B0502020202020204" pitchFamily="34" charset="0"/>
              </a:rPr>
              <a:t>cinéma</a:t>
            </a:r>
            <a:r>
              <a:rPr lang="en-GB" sz="2000" dirty="0">
                <a:latin typeface="Century Gothic" panose="020B0502020202020204" pitchFamily="34" charset="0"/>
              </a:rPr>
              <a:t>- the cinema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restaurant – </a:t>
            </a:r>
            <a:r>
              <a:rPr lang="en-GB" sz="2000">
                <a:latin typeface="Century Gothic" panose="020B0502020202020204" pitchFamily="34" charset="0"/>
              </a:rPr>
              <a:t>the restaurant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Le </a:t>
            </a:r>
            <a:r>
              <a:rPr lang="en-GB" sz="2000" dirty="0" err="1">
                <a:latin typeface="Century Gothic" panose="020B0502020202020204" pitchFamily="34" charset="0"/>
              </a:rPr>
              <a:t>supermarché</a:t>
            </a:r>
            <a:r>
              <a:rPr lang="en-GB" sz="2000" dirty="0">
                <a:latin typeface="Century Gothic" panose="020B0502020202020204" pitchFamily="34" charset="0"/>
              </a:rPr>
              <a:t>- the supermarket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</a:t>
            </a:r>
            <a:r>
              <a:rPr lang="en-GB" sz="2000" dirty="0" err="1">
                <a:latin typeface="Century Gothic" panose="020B0502020202020204" pitchFamily="34" charset="0"/>
              </a:rPr>
              <a:t>stade</a:t>
            </a:r>
            <a:r>
              <a:rPr lang="en-GB" sz="2000" dirty="0">
                <a:latin typeface="Century Gothic" panose="020B0502020202020204" pitchFamily="34" charset="0"/>
              </a:rPr>
              <a:t> – the stadium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boucherie</a:t>
            </a:r>
            <a:r>
              <a:rPr lang="en-GB" sz="2000" dirty="0">
                <a:latin typeface="Century Gothic" panose="020B0502020202020204" pitchFamily="34" charset="0"/>
              </a:rPr>
              <a:t>- the butchers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boulangerie- the bakers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patisserie- the cake shop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pharmacie</a:t>
            </a:r>
            <a:r>
              <a:rPr lang="en-GB" sz="2000" dirty="0">
                <a:latin typeface="Century Gothic" panose="020B0502020202020204" pitchFamily="34" charset="0"/>
              </a:rPr>
              <a:t>- the chemist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L’école</a:t>
            </a:r>
            <a:r>
              <a:rPr lang="en-GB" sz="2000" dirty="0">
                <a:latin typeface="Century Gothic" panose="020B0502020202020204" pitchFamily="34" charset="0"/>
              </a:rPr>
              <a:t> – the school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53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French Y4 Stage 2 Autumn 2:Town and shops.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5154921" y="2747501"/>
            <a:ext cx="2609598" cy="255454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ie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ou</a:t>
            </a:r>
            <a:r>
              <a:rPr lang="en-GB" sz="2000" b="1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“oi”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123B377-CA49-4A9C-93C0-F5E48D9D821A}"/>
              </a:ext>
            </a:extLst>
          </p:cNvPr>
          <p:cNvSpPr txBox="1"/>
          <p:nvPr/>
        </p:nvSpPr>
        <p:spPr>
          <a:xfrm>
            <a:off x="474615" y="5243576"/>
            <a:ext cx="3565133" cy="1015663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Où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….?- Where is ….?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Voici</a:t>
            </a:r>
            <a:r>
              <a:rPr lang="en-GB" sz="2000" dirty="0">
                <a:latin typeface="Century Gothic" panose="020B0502020202020204" pitchFamily="34" charset="0"/>
              </a:rPr>
              <a:t>   - Here is ……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FCF956-B95E-49C1-9617-316547D9C57D}"/>
              </a:ext>
            </a:extLst>
          </p:cNvPr>
          <p:cNvSpPr txBox="1"/>
          <p:nvPr/>
        </p:nvSpPr>
        <p:spPr>
          <a:xfrm>
            <a:off x="8030273" y="1316340"/>
            <a:ext cx="3023906" cy="286232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When a noun begins with a vowel and it is being used with “le” or “la”, then the vowel at the end of “le” or “la” is replaced with an apostrophe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e.g. </a:t>
            </a:r>
            <a:r>
              <a:rPr lang="en-GB" sz="2000" b="1" dirty="0">
                <a:latin typeface="Century Gothic" panose="020B0502020202020204" pitchFamily="34" charset="0"/>
              </a:rPr>
              <a:t>l’ é</a:t>
            </a:r>
            <a:r>
              <a:rPr lang="en-GB" sz="2000" dirty="0">
                <a:latin typeface="Century Gothic" panose="020B0502020202020204" pitchFamily="34" charset="0"/>
              </a:rPr>
              <a:t>cole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014917-CD6F-4AD2-B227-5ED0BF06AA20}"/>
              </a:ext>
            </a:extLst>
          </p:cNvPr>
          <p:cNvSpPr txBox="1"/>
          <p:nvPr/>
        </p:nvSpPr>
        <p:spPr>
          <a:xfrm>
            <a:off x="8030273" y="4290034"/>
            <a:ext cx="3406472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Facts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In English we have borrowed some French nouns for places in town e.g. café , cinema, restaurant..</a:t>
            </a:r>
          </a:p>
        </p:txBody>
      </p:sp>
      <p:pic>
        <p:nvPicPr>
          <p:cNvPr id="2" name="Fre_Y4_Aut_2_Town and shops vocab">
            <a:hlinkClick r:id="" action="ppaction://media"/>
            <a:extLst>
              <a:ext uri="{FF2B5EF4-FFF2-40B4-BE49-F238E27FC236}">
                <a16:creationId xmlns:a16="http://schemas.microsoft.com/office/drawing/2014/main" id="{9F580BCE-E9D3-42EF-AD72-B101448D3D8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4039748" y="3108504"/>
            <a:ext cx="806727" cy="806727"/>
          </a:xfrm>
          <a:prstGeom prst="rect">
            <a:avLst/>
          </a:prstGeom>
        </p:spPr>
      </p:pic>
      <p:pic>
        <p:nvPicPr>
          <p:cNvPr id="4" name="Fre_Y4_Aut_2_Town and shops vocab2">
            <a:hlinkClick r:id="" action="ppaction://media"/>
            <a:extLst>
              <a:ext uri="{FF2B5EF4-FFF2-40B4-BE49-F238E27FC236}">
                <a16:creationId xmlns:a16="http://schemas.microsoft.com/office/drawing/2014/main" id="{5F2A4B9F-6C43-4010-92BD-71521810968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3444233" y="5735750"/>
            <a:ext cx="487363" cy="487363"/>
          </a:xfrm>
          <a:prstGeom prst="rect">
            <a:avLst/>
          </a:prstGeom>
        </p:spPr>
      </p:pic>
      <p:pic>
        <p:nvPicPr>
          <p:cNvPr id="6" name="Fre_Y4_Aut_2_Town and shops sounds">
            <a:hlinkClick r:id="" action="ppaction://media"/>
            <a:extLst>
              <a:ext uri="{FF2B5EF4-FFF2-40B4-BE49-F238E27FC236}">
                <a16:creationId xmlns:a16="http://schemas.microsoft.com/office/drawing/2014/main" id="{D2A68850-B148-4712-949D-110CA67F7A50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6459720" y="3856382"/>
            <a:ext cx="867303" cy="86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26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2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56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30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A6835ACC33C4E97F84F05F16F2601" ma:contentTypeVersion="29" ma:contentTypeDescription="Create a new document." ma:contentTypeScope="" ma:versionID="2f846f96c2116eb940bb725f3cf82343">
  <xsd:schema xmlns:xsd="http://www.w3.org/2001/XMLSchema" xmlns:xs="http://www.w3.org/2001/XMLSchema" xmlns:p="http://schemas.microsoft.com/office/2006/metadata/properties" xmlns:ns3="66bfd6c2-eae4-49de-a465-ed512355e743" xmlns:ns4="929283bd-3432-49cf-9c7f-735ca9d51fa5" targetNamespace="http://schemas.microsoft.com/office/2006/metadata/properties" ma:root="true" ma:fieldsID="d3b627d69c1dfeda213ec4adb4297ed6" ns3:_="" ns4:_="">
    <xsd:import namespace="66bfd6c2-eae4-49de-a465-ed512355e743"/>
    <xsd:import namespace="929283bd-3432-49cf-9c7f-735ca9d51fa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Leaders" minOccurs="0"/>
                <xsd:element ref="ns3:Members" minOccurs="0"/>
                <xsd:element ref="ns3:Member_Groups" minOccurs="0"/>
                <xsd:element ref="ns3:Invited_Leaders" minOccurs="0"/>
                <xsd:element ref="ns3:Invited_Members" minOccurs="0"/>
                <xsd:element ref="ns3:Self_Registration_Enabled" minOccurs="0"/>
                <xsd:element ref="ns3:Has_Leaders_Only_SectionGroup" minOccurs="0"/>
                <xsd:element ref="ns3:Is_Collaboration_Space_Locked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bfd6c2-eae4-49de-a465-ed512355e7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Leaders" ma:index="24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5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6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27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8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30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283bd-3432-49cf-9c7f-735ca9d51f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66bfd6c2-eae4-49de-a465-ed512355e743" xsi:nil="true"/>
    <Invited_Leaders xmlns="66bfd6c2-eae4-49de-a465-ed512355e743" xsi:nil="true"/>
    <Templates xmlns="66bfd6c2-eae4-49de-a465-ed512355e743" xsi:nil="true"/>
    <Members xmlns="66bfd6c2-eae4-49de-a465-ed512355e743">
      <UserInfo>
        <DisplayName/>
        <AccountId xsi:nil="true"/>
        <AccountType/>
      </UserInfo>
    </Members>
    <Member_Groups xmlns="66bfd6c2-eae4-49de-a465-ed512355e743">
      <UserInfo>
        <DisplayName/>
        <AccountId xsi:nil="true"/>
        <AccountType/>
      </UserInfo>
    </Member_Groups>
    <NotebookType xmlns="66bfd6c2-eae4-49de-a465-ed512355e743" xsi:nil="true"/>
    <FolderType xmlns="66bfd6c2-eae4-49de-a465-ed512355e743" xsi:nil="true"/>
    <Has_Leaders_Only_SectionGroup xmlns="66bfd6c2-eae4-49de-a465-ed512355e743" xsi:nil="true"/>
    <Owner xmlns="66bfd6c2-eae4-49de-a465-ed512355e743">
      <UserInfo>
        <DisplayName/>
        <AccountId xsi:nil="true"/>
        <AccountType/>
      </UserInfo>
    </Owner>
    <DefaultSectionNames xmlns="66bfd6c2-eae4-49de-a465-ed512355e743" xsi:nil="true"/>
    <CultureName xmlns="66bfd6c2-eae4-49de-a465-ed512355e743" xsi:nil="true"/>
    <Leaders xmlns="66bfd6c2-eae4-49de-a465-ed512355e743">
      <UserInfo>
        <DisplayName/>
        <AccountId xsi:nil="true"/>
        <AccountType/>
      </UserInfo>
    </Leaders>
    <Invited_Members xmlns="66bfd6c2-eae4-49de-a465-ed512355e743" xsi:nil="true"/>
    <Is_Collaboration_Space_Locked xmlns="66bfd6c2-eae4-49de-a465-ed512355e743" xsi:nil="true"/>
    <Self_Registration_Enabled xmlns="66bfd6c2-eae4-49de-a465-ed512355e743" xsi:nil="true"/>
  </documentManagement>
</p:properties>
</file>

<file path=customXml/itemProps1.xml><?xml version="1.0" encoding="utf-8"?>
<ds:datastoreItem xmlns:ds="http://schemas.openxmlformats.org/officeDocument/2006/customXml" ds:itemID="{BCFA1DAF-3882-4CAB-8457-E60C9A0B58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bfd6c2-eae4-49de-a465-ed512355e743"/>
    <ds:schemaRef ds:uri="929283bd-3432-49cf-9c7f-735ca9d51f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EE6836-730E-4668-9380-7090B96233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07E087-5838-40CC-9524-B7187A280A8B}">
  <ds:schemaRefs>
    <ds:schemaRef ds:uri="http://purl.org/dc/elements/1.1/"/>
    <ds:schemaRef ds:uri="http://schemas.microsoft.com/office/2006/metadata/properties"/>
    <ds:schemaRef ds:uri="66bfd6c2-eae4-49de-a465-ed512355e74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29283bd-3432-49cf-9c7f-735ca9d51f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228</Words>
  <Application>Microsoft Office PowerPoint</Application>
  <PresentationFormat>Widescreen</PresentationFormat>
  <Paragraphs>50</Paragraphs>
  <Slides>2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Sue Ward</cp:lastModifiedBy>
  <cp:revision>47</cp:revision>
  <cp:lastPrinted>2019-12-10T10:23:09Z</cp:lastPrinted>
  <dcterms:created xsi:type="dcterms:W3CDTF">2019-08-20T09:39:52Z</dcterms:created>
  <dcterms:modified xsi:type="dcterms:W3CDTF">2022-04-20T09:23:24Z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0x010100769A6835ACC33C4E97F84F05F16F2601</vt:lpwstr>
  </property>
</Properties>
</file>