
<file path=[Content_Types].xml><?xml version="1.0" encoding="utf-8"?>
<Types xmlns="http://schemas.openxmlformats.org/package/2006/content-types">
  <Default Extension="png" ContentType="image/png"/>
  <Default Extension="m4a" ContentType="audio/mp4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64" r:id="rId5"/>
    <p:sldId id="265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5" autoAdjust="0"/>
    <p:restoredTop sz="94660"/>
  </p:normalViewPr>
  <p:slideViewPr>
    <p:cSldViewPr snapToGrid="0" showGuides="1">
      <p:cViewPr varScale="1">
        <p:scale>
          <a:sx n="75" d="100"/>
          <a:sy n="75" d="100"/>
        </p:scale>
        <p:origin x="456" y="5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presProps" Target="pres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5" Type="http://schemas.openxmlformats.org/officeDocument/2006/relationships/slide" Target="slides/slide1.xml"/><Relationship Id="rId10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87AA2-985B-4650-92B9-A2019A2EE297}" type="datetimeFigureOut">
              <a:rPr lang="en-GB" smtClean="0"/>
              <a:t>20/04/2022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3DC58-EC5C-4F9C-A3D1-A1F3514E2EA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163169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87AA2-985B-4650-92B9-A2019A2EE297}" type="datetimeFigureOut">
              <a:rPr lang="en-GB" smtClean="0"/>
              <a:t>20/04/2022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3DC58-EC5C-4F9C-A3D1-A1F3514E2EA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38256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87AA2-985B-4650-92B9-A2019A2EE297}" type="datetimeFigureOut">
              <a:rPr lang="en-GB" smtClean="0"/>
              <a:t>20/04/2022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3DC58-EC5C-4F9C-A3D1-A1F3514E2EA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391960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87AA2-985B-4650-92B9-A2019A2EE297}" type="datetimeFigureOut">
              <a:rPr lang="en-GB" smtClean="0"/>
              <a:t>20/04/2022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3DC58-EC5C-4F9C-A3D1-A1F3514E2EA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470286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87AA2-985B-4650-92B9-A2019A2EE297}" type="datetimeFigureOut">
              <a:rPr lang="en-GB" smtClean="0"/>
              <a:t>20/04/2022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3DC58-EC5C-4F9C-A3D1-A1F3514E2EA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543520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87AA2-985B-4650-92B9-A2019A2EE297}" type="datetimeFigureOut">
              <a:rPr lang="en-GB" smtClean="0"/>
              <a:t>20/04/2022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3DC58-EC5C-4F9C-A3D1-A1F3514E2EA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685501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87AA2-985B-4650-92B9-A2019A2EE297}" type="datetimeFigureOut">
              <a:rPr lang="en-GB" smtClean="0"/>
              <a:t>20/04/2022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3DC58-EC5C-4F9C-A3D1-A1F3514E2EA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167740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87AA2-985B-4650-92B9-A2019A2EE297}" type="datetimeFigureOut">
              <a:rPr lang="en-GB" smtClean="0"/>
              <a:t>20/04/2022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3DC58-EC5C-4F9C-A3D1-A1F3514E2EA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535011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87AA2-985B-4650-92B9-A2019A2EE297}" type="datetimeFigureOut">
              <a:rPr lang="en-GB" smtClean="0"/>
              <a:t>20/04/2022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3DC58-EC5C-4F9C-A3D1-A1F3514E2EA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624282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87AA2-985B-4650-92B9-A2019A2EE297}" type="datetimeFigureOut">
              <a:rPr lang="en-GB" smtClean="0"/>
              <a:t>20/04/2022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3DC58-EC5C-4F9C-A3D1-A1F3514E2EA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82839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87AA2-985B-4650-92B9-A2019A2EE297}" type="datetimeFigureOut">
              <a:rPr lang="en-GB" smtClean="0"/>
              <a:t>20/04/2022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3DC58-EC5C-4F9C-A3D1-A1F3514E2EA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083360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D87AA2-985B-4650-92B9-A2019A2EE297}" type="datetimeFigureOut">
              <a:rPr lang="en-GB" smtClean="0"/>
              <a:t>20/04/2022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93DC58-EC5C-4F9C-A3D1-A1F3514E2EA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112779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microsoft.com/office/2007/relationships/media" Target="../media/media2.m4a"/><Relationship Id="rId7" Type="http://schemas.openxmlformats.org/officeDocument/2006/relationships/slideLayout" Target="../slideLayouts/slideLayout2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audio" Target="../media/media3.m4a"/><Relationship Id="rId5" Type="http://schemas.microsoft.com/office/2007/relationships/media" Target="../media/media3.m4a"/><Relationship Id="rId10" Type="http://schemas.openxmlformats.org/officeDocument/2006/relationships/image" Target="../media/image3.png"/><Relationship Id="rId4" Type="http://schemas.openxmlformats.org/officeDocument/2006/relationships/audio" Target="../media/media2.m4a"/><Relationship Id="rId9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microsoft.com/office/2007/relationships/media" Target="../media/media4.m4a"/><Relationship Id="rId1" Type="http://schemas.openxmlformats.org/officeDocument/2006/relationships/audio" Target="NULL" TargetMode="External"/><Relationship Id="rId6" Type="http://schemas.openxmlformats.org/officeDocument/2006/relationships/image" Target="../media/image3.png"/><Relationship Id="rId5" Type="http://schemas.openxmlformats.org/officeDocument/2006/relationships/image" Target="../media/image2.jpeg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drawing of a cartoon character&#10;&#10;Description automatically generated">
            <a:extLst>
              <a:ext uri="{FF2B5EF4-FFF2-40B4-BE49-F238E27FC236}">
                <a16:creationId xmlns:a16="http://schemas.microsoft.com/office/drawing/2014/main" id="{35812521-DF0A-469C-8661-E8178936F9D6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72708" y="125664"/>
            <a:ext cx="844677" cy="40011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8A9B209-59C0-4ABE-8F41-BD0DAF348794}"/>
              </a:ext>
            </a:extLst>
          </p:cNvPr>
          <p:cNvSpPr txBox="1"/>
          <p:nvPr/>
        </p:nvSpPr>
        <p:spPr>
          <a:xfrm>
            <a:off x="150921" y="23725"/>
            <a:ext cx="346319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/>
              <a:t>French Y4 </a:t>
            </a:r>
            <a:r>
              <a:rPr lang="en-GB" sz="1400"/>
              <a:t>Stage 2 </a:t>
            </a:r>
            <a:r>
              <a:rPr lang="en-GB" sz="1400" dirty="0"/>
              <a:t>Summer 1 Jungle Animals 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BFF1EF8-084B-4608-BC05-EB143649CB20}"/>
              </a:ext>
            </a:extLst>
          </p:cNvPr>
          <p:cNvSpPr txBox="1"/>
          <p:nvPr/>
        </p:nvSpPr>
        <p:spPr>
          <a:xfrm>
            <a:off x="317107" y="1286957"/>
            <a:ext cx="6527575" cy="2554545"/>
          </a:xfrm>
          <a:prstGeom prst="rect">
            <a:avLst/>
          </a:prstGeom>
          <a:pattFill prst="pct5">
            <a:fgClr>
              <a:schemeClr val="accent4">
                <a:lumMod val="20000"/>
                <a:lumOff val="80000"/>
              </a:schemeClr>
            </a:fgClr>
            <a:bgClr>
              <a:schemeClr val="bg1"/>
            </a:bgClr>
          </a:pattFill>
          <a:ln w="38100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r>
              <a:rPr lang="en-GB" sz="2000" b="1" dirty="0">
                <a:latin typeface="Century Gothic" panose="020B0502020202020204" pitchFamily="34" charset="0"/>
              </a:rPr>
              <a:t>Nouns bank</a:t>
            </a:r>
          </a:p>
          <a:p>
            <a:r>
              <a:rPr lang="en-GB" sz="2000" dirty="0">
                <a:latin typeface="Century Gothic" panose="020B0502020202020204" pitchFamily="34" charset="0"/>
              </a:rPr>
              <a:t>La jungle- the jungle</a:t>
            </a:r>
          </a:p>
          <a:p>
            <a:r>
              <a:rPr lang="en-GB" sz="2000" dirty="0">
                <a:latin typeface="Century Gothic" panose="020B0502020202020204" pitchFamily="34" charset="0"/>
              </a:rPr>
              <a:t>La </a:t>
            </a:r>
            <a:r>
              <a:rPr lang="en-GB" sz="2000" dirty="0" err="1">
                <a:latin typeface="Century Gothic" panose="020B0502020202020204" pitchFamily="34" charset="0"/>
              </a:rPr>
              <a:t>girafe</a:t>
            </a:r>
            <a:r>
              <a:rPr lang="en-GB" sz="2000" dirty="0">
                <a:latin typeface="Century Gothic" panose="020B0502020202020204" pitchFamily="34" charset="0"/>
              </a:rPr>
              <a:t>- the giraffe</a:t>
            </a:r>
          </a:p>
          <a:p>
            <a:r>
              <a:rPr lang="en-GB" sz="2000" dirty="0">
                <a:latin typeface="Century Gothic" panose="020B0502020202020204" pitchFamily="34" charset="0"/>
              </a:rPr>
              <a:t>Le serpent- the snake</a:t>
            </a:r>
          </a:p>
          <a:p>
            <a:r>
              <a:rPr lang="en-GB" sz="2000" dirty="0">
                <a:latin typeface="Century Gothic" panose="020B0502020202020204" pitchFamily="34" charset="0"/>
              </a:rPr>
              <a:t>Le perroquet- the parrot</a:t>
            </a:r>
          </a:p>
          <a:p>
            <a:r>
              <a:rPr lang="en-GB" sz="2000" dirty="0">
                <a:latin typeface="Century Gothic" panose="020B0502020202020204" pitchFamily="34" charset="0"/>
              </a:rPr>
              <a:t>Le singe- the monkey</a:t>
            </a:r>
          </a:p>
          <a:p>
            <a:r>
              <a:rPr lang="en-GB" sz="2000" dirty="0">
                <a:latin typeface="Century Gothic" panose="020B0502020202020204" pitchFamily="34" charset="0"/>
              </a:rPr>
              <a:t>Le </a:t>
            </a:r>
            <a:r>
              <a:rPr lang="en-GB" sz="2000" dirty="0" err="1">
                <a:latin typeface="Century Gothic" panose="020B0502020202020204" pitchFamily="34" charset="0"/>
              </a:rPr>
              <a:t>tigre</a:t>
            </a:r>
            <a:r>
              <a:rPr lang="en-GB" sz="2000" dirty="0">
                <a:latin typeface="Century Gothic" panose="020B0502020202020204" pitchFamily="34" charset="0"/>
              </a:rPr>
              <a:t>- the tiger</a:t>
            </a:r>
          </a:p>
          <a:p>
            <a:r>
              <a:rPr lang="en-GB" sz="2000" dirty="0" err="1">
                <a:latin typeface="Century Gothic" panose="020B0502020202020204" pitchFamily="34" charset="0"/>
              </a:rPr>
              <a:t>L’éléphant</a:t>
            </a:r>
            <a:r>
              <a:rPr lang="en-GB" sz="2000" dirty="0">
                <a:latin typeface="Century Gothic" panose="020B0502020202020204" pitchFamily="34" charset="0"/>
              </a:rPr>
              <a:t>- the elephant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F3939B15-DF6D-40AE-BF87-E3F3D885AEEC}"/>
              </a:ext>
            </a:extLst>
          </p:cNvPr>
          <p:cNvSpPr txBox="1"/>
          <p:nvPr/>
        </p:nvSpPr>
        <p:spPr>
          <a:xfrm>
            <a:off x="7452695" y="3935564"/>
            <a:ext cx="2806218" cy="2554545"/>
          </a:xfrm>
          <a:prstGeom prst="rect">
            <a:avLst/>
          </a:prstGeom>
          <a:pattFill prst="pct5">
            <a:fgClr>
              <a:schemeClr val="accent4">
                <a:lumMod val="20000"/>
                <a:lumOff val="80000"/>
              </a:schemeClr>
            </a:fgClr>
            <a:bgClr>
              <a:schemeClr val="bg1"/>
            </a:bgClr>
          </a:pattFill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GB" sz="2000" b="1" dirty="0">
                <a:latin typeface="Century Gothic" panose="020B0502020202020204" pitchFamily="34" charset="0"/>
              </a:rPr>
              <a:t>Sound spelling </a:t>
            </a:r>
          </a:p>
          <a:p>
            <a:endParaRPr lang="en-GB" sz="2000" b="1" dirty="0">
              <a:latin typeface="Century Gothic" panose="020B0502020202020204" pitchFamily="34" charset="0"/>
            </a:endParaRPr>
          </a:p>
          <a:p>
            <a:r>
              <a:rPr lang="en-GB" sz="2000" dirty="0">
                <a:latin typeface="Century Gothic" panose="020B0502020202020204" pitchFamily="34" charset="0"/>
              </a:rPr>
              <a:t>“pent”</a:t>
            </a:r>
          </a:p>
          <a:p>
            <a:endParaRPr lang="en-GB" sz="2000" dirty="0">
              <a:latin typeface="Century Gothic" panose="020B0502020202020204" pitchFamily="34" charset="0"/>
            </a:endParaRPr>
          </a:p>
          <a:p>
            <a:r>
              <a:rPr lang="en-GB" sz="2000" dirty="0">
                <a:latin typeface="Century Gothic" panose="020B0502020202020204" pitchFamily="34" charset="0"/>
              </a:rPr>
              <a:t>“</a:t>
            </a:r>
            <a:r>
              <a:rPr lang="en-GB" sz="2000" dirty="0" err="1">
                <a:latin typeface="Century Gothic" panose="020B0502020202020204" pitchFamily="34" charset="0"/>
              </a:rPr>
              <a:t>quet</a:t>
            </a:r>
            <a:r>
              <a:rPr lang="en-GB" sz="2000" dirty="0">
                <a:latin typeface="Century Gothic" panose="020B0502020202020204" pitchFamily="34" charset="0"/>
              </a:rPr>
              <a:t>”</a:t>
            </a:r>
          </a:p>
          <a:p>
            <a:endParaRPr lang="en-GB" sz="2000" dirty="0">
              <a:latin typeface="Century Gothic" panose="020B0502020202020204" pitchFamily="34" charset="0"/>
            </a:endParaRPr>
          </a:p>
          <a:p>
            <a:r>
              <a:rPr lang="en-GB" sz="2000" dirty="0">
                <a:latin typeface="Century Gothic" panose="020B0502020202020204" pitchFamily="34" charset="0"/>
              </a:rPr>
              <a:t>“</a:t>
            </a:r>
            <a:r>
              <a:rPr lang="en-GB" sz="2000" dirty="0" err="1">
                <a:latin typeface="Century Gothic" panose="020B0502020202020204" pitchFamily="34" charset="0"/>
              </a:rPr>
              <a:t>inge</a:t>
            </a:r>
            <a:r>
              <a:rPr lang="en-GB" sz="2000" dirty="0">
                <a:latin typeface="Century Gothic" panose="020B0502020202020204" pitchFamily="34" charset="0"/>
              </a:rPr>
              <a:t>”</a:t>
            </a:r>
          </a:p>
          <a:p>
            <a:endParaRPr lang="en-GB" sz="2000" dirty="0">
              <a:latin typeface="Century Gothic" panose="020B0502020202020204" pitchFamily="34" charset="0"/>
            </a:endParaRPr>
          </a:p>
        </p:txBody>
      </p:sp>
      <p:pic>
        <p:nvPicPr>
          <p:cNvPr id="21" name="Picture 20" descr="A drawing of a cartoon character&#10;&#10;Description automatically generated">
            <a:extLst>
              <a:ext uri="{FF2B5EF4-FFF2-40B4-BE49-F238E27FC236}">
                <a16:creationId xmlns:a16="http://schemas.microsoft.com/office/drawing/2014/main" id="{1CB9F731-8DE7-4ABA-8EC2-0AD194859D21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615" y="325719"/>
            <a:ext cx="969023" cy="637454"/>
          </a:xfrm>
          <a:prstGeom prst="rect">
            <a:avLst/>
          </a:prstGeom>
        </p:spPr>
      </p:pic>
      <p:sp>
        <p:nvSpPr>
          <p:cNvPr id="13" name="TextBox 8">
            <a:extLst>
              <a:ext uri="{FF2B5EF4-FFF2-40B4-BE49-F238E27FC236}">
                <a16:creationId xmlns:a16="http://schemas.microsoft.com/office/drawing/2014/main" id="{FCB07BD8-06AF-41EC-8168-E9249FED881B}"/>
              </a:ext>
            </a:extLst>
          </p:cNvPr>
          <p:cNvSpPr txBox="1"/>
          <p:nvPr/>
        </p:nvSpPr>
        <p:spPr>
          <a:xfrm>
            <a:off x="2270887" y="638896"/>
            <a:ext cx="7128875" cy="400110"/>
          </a:xfrm>
          <a:prstGeom prst="rect">
            <a:avLst/>
          </a:prstGeom>
          <a:pattFill prst="pct5">
            <a:fgClr>
              <a:schemeClr val="accent4">
                <a:lumMod val="20000"/>
                <a:lumOff val="80000"/>
              </a:schemeClr>
            </a:fgClr>
            <a:bgClr>
              <a:schemeClr val="bg1"/>
            </a:bgClr>
          </a:pattFill>
          <a:ln w="38100">
            <a:solidFill>
              <a:schemeClr val="tx1"/>
            </a:solidFill>
          </a:ln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000" dirty="0">
                <a:latin typeface="Century Gothic" panose="020B0502020202020204" pitchFamily="34" charset="0"/>
              </a:rPr>
              <a:t>Language Detectives’ Memory Bank of  Jungle Animals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909E8D3-849E-4D3A-B309-CF45A1853891}"/>
              </a:ext>
            </a:extLst>
          </p:cNvPr>
          <p:cNvSpPr txBox="1"/>
          <p:nvPr/>
        </p:nvSpPr>
        <p:spPr>
          <a:xfrm>
            <a:off x="317107" y="4089453"/>
            <a:ext cx="3907839" cy="2246769"/>
          </a:xfrm>
          <a:prstGeom prst="rect">
            <a:avLst/>
          </a:prstGeom>
          <a:pattFill prst="pct5">
            <a:fgClr>
              <a:schemeClr val="accent4">
                <a:lumMod val="20000"/>
                <a:lumOff val="80000"/>
              </a:schemeClr>
            </a:fgClr>
            <a:bgClr>
              <a:schemeClr val="bg1"/>
            </a:bgClr>
          </a:pattFill>
          <a:ln w="38100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r>
              <a:rPr lang="en-GB" sz="2000" b="1" dirty="0">
                <a:latin typeface="Century Gothic" panose="020B0502020202020204" pitchFamily="34" charset="0"/>
              </a:rPr>
              <a:t>Adjectives bank</a:t>
            </a:r>
          </a:p>
          <a:p>
            <a:r>
              <a:rPr lang="en-GB" sz="2000" dirty="0">
                <a:latin typeface="Century Gothic" panose="020B0502020202020204" pitchFamily="34" charset="0"/>
              </a:rPr>
              <a:t>petit- small</a:t>
            </a:r>
          </a:p>
          <a:p>
            <a:r>
              <a:rPr lang="en-GB" sz="2000" dirty="0">
                <a:latin typeface="Century Gothic" panose="020B0502020202020204" pitchFamily="34" charset="0"/>
              </a:rPr>
              <a:t>grand- big</a:t>
            </a:r>
          </a:p>
          <a:p>
            <a:r>
              <a:rPr lang="en-GB" sz="2000" dirty="0">
                <a:latin typeface="Century Gothic" panose="020B0502020202020204" pitchFamily="34" charset="0"/>
              </a:rPr>
              <a:t>long- long</a:t>
            </a:r>
          </a:p>
          <a:p>
            <a:r>
              <a:rPr lang="en-GB" sz="2000" dirty="0" err="1">
                <a:latin typeface="Century Gothic" panose="020B0502020202020204" pitchFamily="34" charset="0"/>
              </a:rPr>
              <a:t>rapide</a:t>
            </a:r>
            <a:r>
              <a:rPr lang="en-GB" sz="2000" dirty="0">
                <a:latin typeface="Century Gothic" panose="020B0502020202020204" pitchFamily="34" charset="0"/>
              </a:rPr>
              <a:t>- quick</a:t>
            </a:r>
          </a:p>
          <a:p>
            <a:r>
              <a:rPr lang="en-GB" sz="2000" dirty="0" err="1">
                <a:latin typeface="Century Gothic" panose="020B0502020202020204" pitchFamily="34" charset="0"/>
              </a:rPr>
              <a:t>multicolore</a:t>
            </a:r>
            <a:r>
              <a:rPr lang="en-GB" sz="2000" dirty="0">
                <a:latin typeface="Century Gothic" panose="020B0502020202020204" pitchFamily="34" charset="0"/>
              </a:rPr>
              <a:t>- multicoloured</a:t>
            </a:r>
          </a:p>
          <a:p>
            <a:r>
              <a:rPr lang="en-GB" sz="2000" dirty="0">
                <a:latin typeface="Century Gothic" panose="020B0502020202020204" pitchFamily="34" charset="0"/>
              </a:rPr>
              <a:t>terrible- fierce/frightening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3871AAB-0C98-4AF1-9E9C-86BBD4BB5960}"/>
              </a:ext>
            </a:extLst>
          </p:cNvPr>
          <p:cNvSpPr txBox="1"/>
          <p:nvPr/>
        </p:nvSpPr>
        <p:spPr>
          <a:xfrm>
            <a:off x="7116103" y="1245435"/>
            <a:ext cx="4567318" cy="1938992"/>
          </a:xfrm>
          <a:prstGeom prst="rect">
            <a:avLst/>
          </a:prstGeom>
          <a:pattFill prst="pct5">
            <a:fgClr>
              <a:schemeClr val="accent4">
                <a:lumMod val="20000"/>
                <a:lumOff val="80000"/>
              </a:schemeClr>
            </a:fgClr>
            <a:bgClr>
              <a:schemeClr val="bg1"/>
            </a:bgClr>
          </a:pattFill>
          <a:ln w="381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en-GB" sz="2000" b="1" dirty="0">
                <a:latin typeface="Century Gothic" panose="020B0502020202020204" pitchFamily="34" charset="0"/>
              </a:rPr>
              <a:t>Grammar</a:t>
            </a:r>
          </a:p>
          <a:p>
            <a:r>
              <a:rPr lang="en-GB" sz="2000" dirty="0">
                <a:latin typeface="Century Gothic" panose="020B0502020202020204" pitchFamily="34" charset="0"/>
              </a:rPr>
              <a:t>Adjectives agree with the noun they describe. The spelling of the same adjective can change if you are describing a masculine (le) noun or a feminine(la) noun.</a:t>
            </a:r>
          </a:p>
        </p:txBody>
      </p:sp>
      <p:pic>
        <p:nvPicPr>
          <p:cNvPr id="2" name="nouns bank">
            <a:hlinkClick r:id="" action="ppaction://media"/>
            <a:extLst>
              <a:ext uri="{FF2B5EF4-FFF2-40B4-BE49-F238E27FC236}">
                <a16:creationId xmlns:a16="http://schemas.microsoft.com/office/drawing/2014/main" id="{B185A2ED-18AF-4991-B83F-0AA8208CC25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4582754" y="1464044"/>
            <a:ext cx="609600" cy="609600"/>
          </a:xfrm>
          <a:prstGeom prst="rect">
            <a:avLst/>
          </a:prstGeom>
        </p:spPr>
      </p:pic>
      <p:pic>
        <p:nvPicPr>
          <p:cNvPr id="4" name="adjectives">
            <a:hlinkClick r:id="" action="ppaction://media"/>
            <a:extLst>
              <a:ext uri="{FF2B5EF4-FFF2-40B4-BE49-F238E27FC236}">
                <a16:creationId xmlns:a16="http://schemas.microsoft.com/office/drawing/2014/main" id="{96CEFD5E-4260-48FE-A99E-216A343FA178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3309313" y="4356652"/>
            <a:ext cx="609600" cy="609600"/>
          </a:xfrm>
          <a:prstGeom prst="rect">
            <a:avLst/>
          </a:prstGeom>
        </p:spPr>
      </p:pic>
      <p:pic>
        <p:nvPicPr>
          <p:cNvPr id="6" name="sound spelling">
            <a:hlinkClick r:id="" action="ppaction://media"/>
            <a:extLst>
              <a:ext uri="{FF2B5EF4-FFF2-40B4-BE49-F238E27FC236}">
                <a16:creationId xmlns:a16="http://schemas.microsoft.com/office/drawing/2014/main" id="{04AF431B-457E-47B7-B4D4-8C410F48057A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9649313" y="4684643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55290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047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1538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8623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audio>
              <p:cMediaNode vol="8000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drawing of a cartoon character&#10;&#10;Description automatically generated">
            <a:extLst>
              <a:ext uri="{FF2B5EF4-FFF2-40B4-BE49-F238E27FC236}">
                <a16:creationId xmlns:a16="http://schemas.microsoft.com/office/drawing/2014/main" id="{35812521-DF0A-469C-8661-E8178936F9D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72708" y="125664"/>
            <a:ext cx="844677" cy="40011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8A9B209-59C0-4ABE-8F41-BD0DAF348794}"/>
              </a:ext>
            </a:extLst>
          </p:cNvPr>
          <p:cNvSpPr txBox="1"/>
          <p:nvPr/>
        </p:nvSpPr>
        <p:spPr>
          <a:xfrm>
            <a:off x="150921" y="23725"/>
            <a:ext cx="350358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/>
              <a:t>French Y4 Stage 1 Summer 1 I don’t feel well 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BFF1EF8-084B-4608-BC05-EB143649CB20}"/>
              </a:ext>
            </a:extLst>
          </p:cNvPr>
          <p:cNvSpPr txBox="1"/>
          <p:nvPr/>
        </p:nvSpPr>
        <p:spPr>
          <a:xfrm>
            <a:off x="474615" y="2211734"/>
            <a:ext cx="6527575" cy="2554545"/>
          </a:xfrm>
          <a:prstGeom prst="rect">
            <a:avLst/>
          </a:prstGeom>
          <a:pattFill prst="pct5">
            <a:fgClr>
              <a:schemeClr val="accent4">
                <a:lumMod val="20000"/>
                <a:lumOff val="80000"/>
              </a:schemeClr>
            </a:fgClr>
            <a:bgClr>
              <a:schemeClr val="bg1"/>
            </a:bgClr>
          </a:pattFill>
          <a:ln w="38100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r>
              <a:rPr lang="en-GB" sz="2000" b="1" dirty="0">
                <a:latin typeface="Century Gothic" panose="020B0502020202020204" pitchFamily="34" charset="0"/>
              </a:rPr>
              <a:t>“I don’t feel well” -Questions and Answers bank</a:t>
            </a:r>
          </a:p>
          <a:p>
            <a:r>
              <a:rPr lang="en-GB" sz="2000" dirty="0" err="1">
                <a:latin typeface="Century Gothic" panose="020B0502020202020204" pitchFamily="34" charset="0"/>
              </a:rPr>
              <a:t>Qu’est-ce</a:t>
            </a:r>
            <a:r>
              <a:rPr lang="en-GB" sz="2000" dirty="0">
                <a:latin typeface="Century Gothic" panose="020B0502020202020204" pitchFamily="34" charset="0"/>
              </a:rPr>
              <a:t> </a:t>
            </a:r>
            <a:r>
              <a:rPr lang="en-GB" sz="2000" dirty="0" err="1">
                <a:latin typeface="Century Gothic" panose="020B0502020202020204" pitchFamily="34" charset="0"/>
              </a:rPr>
              <a:t>qu’il</a:t>
            </a:r>
            <a:r>
              <a:rPr lang="en-GB" sz="2000" dirty="0">
                <a:latin typeface="Century Gothic" panose="020B0502020202020204" pitchFamily="34" charset="0"/>
              </a:rPr>
              <a:t> y a ?- What’s wrong?</a:t>
            </a:r>
          </a:p>
          <a:p>
            <a:r>
              <a:rPr lang="en-GB" sz="2000" dirty="0">
                <a:latin typeface="Century Gothic" panose="020B0502020202020204" pitchFamily="34" charset="0"/>
              </a:rPr>
              <a:t>Je ne me </a:t>
            </a:r>
            <a:r>
              <a:rPr lang="en-GB" sz="2000" dirty="0" err="1">
                <a:latin typeface="Century Gothic" panose="020B0502020202020204" pitchFamily="34" charset="0"/>
              </a:rPr>
              <a:t>sens</a:t>
            </a:r>
            <a:r>
              <a:rPr lang="en-GB" sz="2000" dirty="0">
                <a:latin typeface="Century Gothic" panose="020B0502020202020204" pitchFamily="34" charset="0"/>
              </a:rPr>
              <a:t> pas bien- I don’t feel well</a:t>
            </a:r>
          </a:p>
          <a:p>
            <a:r>
              <a:rPr lang="en-GB" sz="2000" dirty="0" err="1">
                <a:latin typeface="Century Gothic" panose="020B0502020202020204" pitchFamily="34" charset="0"/>
              </a:rPr>
              <a:t>J’ai</a:t>
            </a:r>
            <a:r>
              <a:rPr lang="en-GB" sz="2000" dirty="0">
                <a:latin typeface="Century Gothic" panose="020B0502020202020204" pitchFamily="34" charset="0"/>
              </a:rPr>
              <a:t> mal aux dents- My tooth</a:t>
            </a:r>
          </a:p>
          <a:p>
            <a:r>
              <a:rPr lang="en-GB" sz="2000" dirty="0" err="1">
                <a:latin typeface="Century Gothic" panose="020B0502020202020204" pitchFamily="34" charset="0"/>
              </a:rPr>
              <a:t>J’ai</a:t>
            </a:r>
            <a:r>
              <a:rPr lang="en-GB" sz="2000" dirty="0">
                <a:latin typeface="Century Gothic" panose="020B0502020202020204" pitchFamily="34" charset="0"/>
              </a:rPr>
              <a:t> mal à la tête- I have a headache</a:t>
            </a:r>
          </a:p>
          <a:p>
            <a:r>
              <a:rPr lang="en-GB" sz="2000" dirty="0" err="1">
                <a:latin typeface="Century Gothic" panose="020B0502020202020204" pitchFamily="34" charset="0"/>
              </a:rPr>
              <a:t>J’ai</a:t>
            </a:r>
            <a:r>
              <a:rPr lang="en-GB" sz="2000" dirty="0">
                <a:latin typeface="Century Gothic" panose="020B0502020202020204" pitchFamily="34" charset="0"/>
              </a:rPr>
              <a:t> mal à </a:t>
            </a:r>
            <a:r>
              <a:rPr lang="en-GB" sz="2000" dirty="0" err="1">
                <a:latin typeface="Century Gothic" panose="020B0502020202020204" pitchFamily="34" charset="0"/>
              </a:rPr>
              <a:t>l’oreille</a:t>
            </a:r>
            <a:r>
              <a:rPr lang="en-GB" sz="2000" dirty="0">
                <a:latin typeface="Century Gothic" panose="020B0502020202020204" pitchFamily="34" charset="0"/>
              </a:rPr>
              <a:t>- I have earache</a:t>
            </a:r>
          </a:p>
          <a:p>
            <a:r>
              <a:rPr lang="en-GB" sz="2000" dirty="0" err="1">
                <a:latin typeface="Century Gothic" panose="020B0502020202020204" pitchFamily="34" charset="0"/>
              </a:rPr>
              <a:t>J’ai</a:t>
            </a:r>
            <a:r>
              <a:rPr lang="en-GB" sz="2000" dirty="0">
                <a:latin typeface="Century Gothic" panose="020B0502020202020204" pitchFamily="34" charset="0"/>
              </a:rPr>
              <a:t> mal au </a:t>
            </a:r>
            <a:r>
              <a:rPr lang="en-GB" sz="2000" dirty="0" err="1">
                <a:latin typeface="Century Gothic" panose="020B0502020202020204" pitchFamily="34" charset="0"/>
              </a:rPr>
              <a:t>ventre</a:t>
            </a:r>
            <a:r>
              <a:rPr lang="en-GB" sz="2000" dirty="0">
                <a:latin typeface="Century Gothic" panose="020B0502020202020204" pitchFamily="34" charset="0"/>
              </a:rPr>
              <a:t> - I have tummy ache</a:t>
            </a:r>
          </a:p>
          <a:p>
            <a:r>
              <a:rPr lang="en-GB" sz="2000" dirty="0">
                <a:latin typeface="Century Gothic" panose="020B0502020202020204" pitchFamily="34" charset="0"/>
              </a:rPr>
              <a:t>Je me </a:t>
            </a:r>
            <a:r>
              <a:rPr lang="en-GB" sz="2000" dirty="0" err="1">
                <a:latin typeface="Century Gothic" panose="020B0502020202020204" pitchFamily="34" charset="0"/>
              </a:rPr>
              <a:t>suis</a:t>
            </a:r>
            <a:r>
              <a:rPr lang="en-GB" sz="2000">
                <a:latin typeface="Century Gothic" panose="020B0502020202020204" pitchFamily="34" charset="0"/>
              </a:rPr>
              <a:t> coupé </a:t>
            </a:r>
            <a:r>
              <a:rPr lang="en-GB" sz="2000" dirty="0">
                <a:latin typeface="Century Gothic" panose="020B0502020202020204" pitchFamily="34" charset="0"/>
              </a:rPr>
              <a:t>au </a:t>
            </a:r>
            <a:r>
              <a:rPr lang="en-GB" sz="2000" dirty="0" err="1">
                <a:latin typeface="Century Gothic" panose="020B0502020202020204" pitchFamily="34" charset="0"/>
              </a:rPr>
              <a:t>genou</a:t>
            </a:r>
            <a:r>
              <a:rPr lang="en-GB" sz="2000" dirty="0">
                <a:latin typeface="Century Gothic" panose="020B0502020202020204" pitchFamily="34" charset="0"/>
              </a:rPr>
              <a:t>- I have cut my knee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F3939B15-DF6D-40AE-BF87-E3F3D885AEEC}"/>
              </a:ext>
            </a:extLst>
          </p:cNvPr>
          <p:cNvSpPr txBox="1"/>
          <p:nvPr/>
        </p:nvSpPr>
        <p:spPr>
          <a:xfrm>
            <a:off x="7814460" y="1596180"/>
            <a:ext cx="2806218" cy="3170099"/>
          </a:xfrm>
          <a:prstGeom prst="rect">
            <a:avLst/>
          </a:prstGeom>
          <a:pattFill prst="pct5">
            <a:fgClr>
              <a:schemeClr val="accent4">
                <a:lumMod val="20000"/>
                <a:lumOff val="80000"/>
              </a:schemeClr>
            </a:fgClr>
            <a:bgClr>
              <a:schemeClr val="bg1"/>
            </a:bgClr>
          </a:pattFill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GB" sz="2000" b="1" dirty="0">
                <a:latin typeface="Century Gothic" panose="020B0502020202020204" pitchFamily="34" charset="0"/>
              </a:rPr>
              <a:t>Sound spelling </a:t>
            </a:r>
          </a:p>
          <a:p>
            <a:endParaRPr lang="en-GB" sz="2000" b="1" dirty="0">
              <a:latin typeface="Century Gothic" panose="020B0502020202020204" pitchFamily="34" charset="0"/>
            </a:endParaRPr>
          </a:p>
          <a:p>
            <a:r>
              <a:rPr lang="en-GB" sz="2000" dirty="0">
                <a:latin typeface="Century Gothic" panose="020B0502020202020204" pitchFamily="34" charset="0"/>
              </a:rPr>
              <a:t>“</a:t>
            </a:r>
            <a:r>
              <a:rPr lang="en-GB" sz="2000" dirty="0" err="1">
                <a:latin typeface="Century Gothic" panose="020B0502020202020204" pitchFamily="34" charset="0"/>
              </a:rPr>
              <a:t>ven</a:t>
            </a:r>
            <a:r>
              <a:rPr lang="en-GB" sz="2000" dirty="0">
                <a:latin typeface="Century Gothic" panose="020B0502020202020204" pitchFamily="34" charset="0"/>
              </a:rPr>
              <a:t>”</a:t>
            </a:r>
          </a:p>
          <a:p>
            <a:endParaRPr lang="en-GB" sz="2000" dirty="0">
              <a:latin typeface="Century Gothic" panose="020B0502020202020204" pitchFamily="34" charset="0"/>
            </a:endParaRPr>
          </a:p>
          <a:p>
            <a:r>
              <a:rPr lang="en-GB" sz="2000" dirty="0">
                <a:latin typeface="Century Gothic" panose="020B0502020202020204" pitchFamily="34" charset="0"/>
              </a:rPr>
              <a:t>“</a:t>
            </a:r>
            <a:r>
              <a:rPr lang="en-GB" sz="2000" dirty="0" err="1">
                <a:latin typeface="Century Gothic" panose="020B0502020202020204" pitchFamily="34" charset="0"/>
              </a:rPr>
              <a:t>sens</a:t>
            </a:r>
            <a:r>
              <a:rPr lang="en-GB" sz="2000" dirty="0">
                <a:latin typeface="Century Gothic" panose="020B0502020202020204" pitchFamily="34" charset="0"/>
              </a:rPr>
              <a:t>”</a:t>
            </a:r>
          </a:p>
          <a:p>
            <a:endParaRPr lang="en-GB" sz="2000" dirty="0">
              <a:latin typeface="Century Gothic" panose="020B0502020202020204" pitchFamily="34" charset="0"/>
            </a:endParaRPr>
          </a:p>
          <a:p>
            <a:r>
              <a:rPr lang="en-GB" sz="2000" dirty="0">
                <a:latin typeface="Century Gothic" panose="020B0502020202020204" pitchFamily="34" charset="0"/>
              </a:rPr>
              <a:t>“dents”</a:t>
            </a:r>
          </a:p>
          <a:p>
            <a:endParaRPr lang="en-GB" sz="2000" dirty="0">
              <a:latin typeface="Century Gothic" panose="020B0502020202020204" pitchFamily="34" charset="0"/>
            </a:endParaRPr>
          </a:p>
          <a:p>
            <a:r>
              <a:rPr lang="en-GB" sz="2000" dirty="0">
                <a:latin typeface="Century Gothic" panose="020B0502020202020204" pitchFamily="34" charset="0"/>
              </a:rPr>
              <a:t>“</a:t>
            </a:r>
            <a:r>
              <a:rPr lang="en-GB" sz="2000" dirty="0" err="1">
                <a:latin typeface="Century Gothic" panose="020B0502020202020204" pitchFamily="34" charset="0"/>
              </a:rPr>
              <a:t>eille</a:t>
            </a:r>
            <a:r>
              <a:rPr lang="en-GB" sz="2000" dirty="0">
                <a:latin typeface="Century Gothic" panose="020B0502020202020204" pitchFamily="34" charset="0"/>
              </a:rPr>
              <a:t>”</a:t>
            </a:r>
          </a:p>
          <a:p>
            <a:endParaRPr lang="en-GB" sz="2000" dirty="0">
              <a:latin typeface="Century Gothic" panose="020B0502020202020204" pitchFamily="34" charset="0"/>
            </a:endParaRPr>
          </a:p>
        </p:txBody>
      </p:sp>
      <p:pic>
        <p:nvPicPr>
          <p:cNvPr id="21" name="Picture 20" descr="A drawing of a cartoon character&#10;&#10;Description automatically generated">
            <a:extLst>
              <a:ext uri="{FF2B5EF4-FFF2-40B4-BE49-F238E27FC236}">
                <a16:creationId xmlns:a16="http://schemas.microsoft.com/office/drawing/2014/main" id="{1CB9F731-8DE7-4ABA-8EC2-0AD194859D2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615" y="325719"/>
            <a:ext cx="969023" cy="637454"/>
          </a:xfrm>
          <a:prstGeom prst="rect">
            <a:avLst/>
          </a:prstGeom>
        </p:spPr>
      </p:pic>
      <p:sp>
        <p:nvSpPr>
          <p:cNvPr id="13" name="TextBox 8">
            <a:extLst>
              <a:ext uri="{FF2B5EF4-FFF2-40B4-BE49-F238E27FC236}">
                <a16:creationId xmlns:a16="http://schemas.microsoft.com/office/drawing/2014/main" id="{FCB07BD8-06AF-41EC-8168-E9249FED881B}"/>
              </a:ext>
            </a:extLst>
          </p:cNvPr>
          <p:cNvSpPr txBox="1"/>
          <p:nvPr/>
        </p:nvSpPr>
        <p:spPr>
          <a:xfrm>
            <a:off x="2270887" y="638896"/>
            <a:ext cx="7298793" cy="400110"/>
          </a:xfrm>
          <a:prstGeom prst="rect">
            <a:avLst/>
          </a:prstGeom>
          <a:pattFill prst="pct5">
            <a:fgClr>
              <a:schemeClr val="accent4">
                <a:lumMod val="20000"/>
                <a:lumOff val="80000"/>
              </a:schemeClr>
            </a:fgClr>
            <a:bgClr>
              <a:schemeClr val="bg1"/>
            </a:bgClr>
          </a:pattFill>
          <a:ln w="38100">
            <a:solidFill>
              <a:schemeClr val="tx1"/>
            </a:solidFill>
          </a:ln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000" dirty="0">
                <a:latin typeface="Century Gothic" panose="020B0502020202020204" pitchFamily="34" charset="0"/>
              </a:rPr>
              <a:t>Language Detectives’ Memory Bank of “I don’t feel well” </a:t>
            </a:r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A012356B-CA70-4D78-852A-77B4C1EE8978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10301.3741"/>
                </p14:media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  <p:pic>
        <p:nvPicPr>
          <p:cNvPr id="9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FFA4A94A-9595-4D75-97C5-07D297D7E592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26431" end="0.3741"/>
                </p14:media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9569680" y="2687984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42601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567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9544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69A6835ACC33C4E97F84F05F16F2601" ma:contentTypeVersion="29" ma:contentTypeDescription="Create a new document." ma:contentTypeScope="" ma:versionID="2f846f96c2116eb940bb725f3cf82343">
  <xsd:schema xmlns:xsd="http://www.w3.org/2001/XMLSchema" xmlns:xs="http://www.w3.org/2001/XMLSchema" xmlns:p="http://schemas.microsoft.com/office/2006/metadata/properties" xmlns:ns3="66bfd6c2-eae4-49de-a465-ed512355e743" xmlns:ns4="929283bd-3432-49cf-9c7f-735ca9d51fa5" targetNamespace="http://schemas.microsoft.com/office/2006/metadata/properties" ma:root="true" ma:fieldsID="d3b627d69c1dfeda213ec4adb4297ed6" ns3:_="" ns4:_="">
    <xsd:import namespace="66bfd6c2-eae4-49de-a465-ed512355e743"/>
    <xsd:import namespace="929283bd-3432-49cf-9c7f-735ca9d51fa5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Location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OCR" minOccurs="0"/>
                <xsd:element ref="ns3:NotebookType" minOccurs="0"/>
                <xsd:element ref="ns3:FolderType" minOccurs="0"/>
                <xsd:element ref="ns3:Owner" minOccurs="0"/>
                <xsd:element ref="ns3:DefaultSectionNames" minOccurs="0"/>
                <xsd:element ref="ns3:Templates" minOccurs="0"/>
                <xsd:element ref="ns3:CultureName" minOccurs="0"/>
                <xsd:element ref="ns3:AppVersion" minOccurs="0"/>
                <xsd:element ref="ns3:Leaders" minOccurs="0"/>
                <xsd:element ref="ns3:Members" minOccurs="0"/>
                <xsd:element ref="ns3:Member_Groups" minOccurs="0"/>
                <xsd:element ref="ns3:Invited_Leaders" minOccurs="0"/>
                <xsd:element ref="ns3:Invited_Members" minOccurs="0"/>
                <xsd:element ref="ns3:Self_Registration_Enabled" minOccurs="0"/>
                <xsd:element ref="ns3:Has_Leaders_Only_SectionGroup" minOccurs="0"/>
                <xsd:element ref="ns3:Is_Collaboration_Space_Locked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  <xsd:element ref="ns3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6bfd6c2-eae4-49de-a465-ed512355e74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AutoTags" ma:index="11" nillable="true" ma:displayName="MediaServiceAutoTags" ma:description="" ma:internalName="MediaServiceAutoTags" ma:readOnly="true">
      <xsd:simpleType>
        <xsd:restriction base="dms:Text"/>
      </xsd:simpleType>
    </xsd:element>
    <xsd:element name="MediaServiceLocation" ma:index="12" nillable="true" ma:displayName="MediaServiceLocation" ma:description="" ma:internalName="MediaServiceLocation" ma:readOnly="true">
      <xsd:simpleType>
        <xsd:restriction base="dms:Text"/>
      </xsd:simpleType>
    </xsd:element>
    <xsd:element name="MediaServiceOCR" ma:index="16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NotebookType" ma:index="17" nillable="true" ma:displayName="Notebook Type" ma:internalName="NotebookType">
      <xsd:simpleType>
        <xsd:restriction base="dms:Text"/>
      </xsd:simpleType>
    </xsd:element>
    <xsd:element name="FolderType" ma:index="18" nillable="true" ma:displayName="Folder Type" ma:internalName="FolderType">
      <xsd:simpleType>
        <xsd:restriction base="dms:Text"/>
      </xsd:simpleType>
    </xsd:element>
    <xsd:element name="Owner" ma:index="19" nillable="true" ma:displayName="Owner" ma:internalName="Owner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DefaultSectionNames" ma:index="20" nillable="true" ma:displayName="Default Section Names" ma:internalName="DefaultSectionNames">
      <xsd:simpleType>
        <xsd:restriction base="dms:Note">
          <xsd:maxLength value="255"/>
        </xsd:restriction>
      </xsd:simpleType>
    </xsd:element>
    <xsd:element name="Templates" ma:index="21" nillable="true" ma:displayName="Templates" ma:internalName="Templates">
      <xsd:simpleType>
        <xsd:restriction base="dms:Note">
          <xsd:maxLength value="255"/>
        </xsd:restriction>
      </xsd:simpleType>
    </xsd:element>
    <xsd:element name="CultureName" ma:index="22" nillable="true" ma:displayName="Culture Name" ma:internalName="CultureName">
      <xsd:simpleType>
        <xsd:restriction base="dms:Text"/>
      </xsd:simpleType>
    </xsd:element>
    <xsd:element name="AppVersion" ma:index="23" nillable="true" ma:displayName="App Version" ma:internalName="AppVersion">
      <xsd:simpleType>
        <xsd:restriction base="dms:Text"/>
      </xsd:simpleType>
    </xsd:element>
    <xsd:element name="Leaders" ma:index="24" nillable="true" ma:displayName="Leaders" ma:internalName="Leader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Members" ma:index="25" nillable="true" ma:displayName="Members" ma:internalName="Member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Member_Groups" ma:index="26" nillable="true" ma:displayName="Member Groups" ma:internalName="Member_Group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Invited_Leaders" ma:index="27" nillable="true" ma:displayName="Invited Leaders" ma:internalName="Invited_Leaders">
      <xsd:simpleType>
        <xsd:restriction base="dms:Note">
          <xsd:maxLength value="255"/>
        </xsd:restriction>
      </xsd:simpleType>
    </xsd:element>
    <xsd:element name="Invited_Members" ma:index="28" nillable="true" ma:displayName="Invited Members" ma:internalName="Invited_Members">
      <xsd:simpleType>
        <xsd:restriction base="dms:Note">
          <xsd:maxLength value="255"/>
        </xsd:restriction>
      </xsd:simpleType>
    </xsd:element>
    <xsd:element name="Self_Registration_Enabled" ma:index="29" nillable="true" ma:displayName="Self Registration Enabled" ma:internalName="Self_Registration_Enabled">
      <xsd:simpleType>
        <xsd:restriction base="dms:Boolean"/>
      </xsd:simpleType>
    </xsd:element>
    <xsd:element name="Has_Leaders_Only_SectionGroup" ma:index="30" nillable="true" ma:displayName="Has Leaders Only SectionGroup" ma:internalName="Has_Leaders_Only_SectionGroup">
      <xsd:simpleType>
        <xsd:restriction base="dms:Boolean"/>
      </xsd:simpleType>
    </xsd:element>
    <xsd:element name="Is_Collaboration_Space_Locked" ma:index="31" nillable="true" ma:displayName="Is Collaboration Space Locked" ma:internalName="Is_Collaboration_Space_Locked">
      <xsd:simpleType>
        <xsd:restriction base="dms:Boolean"/>
      </xsd:simpleType>
    </xsd:element>
    <xsd:element name="MediaServiceGenerationTime" ma:index="3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3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34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35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36" nillable="true" ma:displayName="Length (seconds)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29283bd-3432-49cf-9c7f-735ca9d51fa5" elementFormDefault="qualified">
    <xsd:import namespace="http://schemas.microsoft.com/office/2006/documentManagement/types"/>
    <xsd:import namespace="http://schemas.microsoft.com/office/infopath/2007/PartnerControls"/>
    <xsd:element name="SharedWithUsers" ma:index="13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4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5" nillable="true" ma:displayName="Sharing Hint Hash" ma:description="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AppVersion xmlns="66bfd6c2-eae4-49de-a465-ed512355e743" xsi:nil="true"/>
    <Invited_Leaders xmlns="66bfd6c2-eae4-49de-a465-ed512355e743" xsi:nil="true"/>
    <Templates xmlns="66bfd6c2-eae4-49de-a465-ed512355e743" xsi:nil="true"/>
    <Members xmlns="66bfd6c2-eae4-49de-a465-ed512355e743">
      <UserInfo>
        <DisplayName/>
        <AccountId xsi:nil="true"/>
        <AccountType/>
      </UserInfo>
    </Members>
    <Member_Groups xmlns="66bfd6c2-eae4-49de-a465-ed512355e743">
      <UserInfo>
        <DisplayName/>
        <AccountId xsi:nil="true"/>
        <AccountType/>
      </UserInfo>
    </Member_Groups>
    <NotebookType xmlns="66bfd6c2-eae4-49de-a465-ed512355e743" xsi:nil="true"/>
    <FolderType xmlns="66bfd6c2-eae4-49de-a465-ed512355e743" xsi:nil="true"/>
    <Has_Leaders_Only_SectionGroup xmlns="66bfd6c2-eae4-49de-a465-ed512355e743" xsi:nil="true"/>
    <Owner xmlns="66bfd6c2-eae4-49de-a465-ed512355e743">
      <UserInfo>
        <DisplayName/>
        <AccountId xsi:nil="true"/>
        <AccountType/>
      </UserInfo>
    </Owner>
    <DefaultSectionNames xmlns="66bfd6c2-eae4-49de-a465-ed512355e743" xsi:nil="true"/>
    <CultureName xmlns="66bfd6c2-eae4-49de-a465-ed512355e743" xsi:nil="true"/>
    <Leaders xmlns="66bfd6c2-eae4-49de-a465-ed512355e743">
      <UserInfo>
        <DisplayName/>
        <AccountId xsi:nil="true"/>
        <AccountType/>
      </UserInfo>
    </Leaders>
    <Invited_Members xmlns="66bfd6c2-eae4-49de-a465-ed512355e743" xsi:nil="true"/>
    <Is_Collaboration_Space_Locked xmlns="66bfd6c2-eae4-49de-a465-ed512355e743" xsi:nil="true"/>
    <Self_Registration_Enabled xmlns="66bfd6c2-eae4-49de-a465-ed512355e743" xsi:nil="true"/>
  </documentManagement>
</p:properties>
</file>

<file path=customXml/itemProps1.xml><?xml version="1.0" encoding="utf-8"?>
<ds:datastoreItem xmlns:ds="http://schemas.openxmlformats.org/officeDocument/2006/customXml" ds:itemID="{C68248FA-9962-4644-B670-79CFCBACD76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6bfd6c2-eae4-49de-a465-ed512355e743"/>
    <ds:schemaRef ds:uri="929283bd-3432-49cf-9c7f-735ca9d51fa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8E88B699-F24C-4249-8DEB-0821CFF0665A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5E446877-65EB-4B67-ABB6-BD3B3A5FD714}">
  <ds:schemaRefs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66bfd6c2-eae4-49de-a465-ed512355e743"/>
    <ds:schemaRef ds:uri="929283bd-3432-49cf-9c7f-735ca9d51fa5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135</TotalTime>
  <Words>210</Words>
  <Application>Microsoft Office PowerPoint</Application>
  <PresentationFormat>Widescreen</PresentationFormat>
  <Paragraphs>45</Paragraphs>
  <Slides>2</Slides>
  <Notes>0</Notes>
  <HiddenSlides>0</HiddenSlides>
  <MMClips>5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7" baseType="lpstr">
      <vt:lpstr>Arial</vt:lpstr>
      <vt:lpstr>Calibri</vt:lpstr>
      <vt:lpstr>Calibri Light</vt:lpstr>
      <vt:lpstr>Century Gothic</vt:lpstr>
      <vt:lpstr>Office Theme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Laptop</dc:creator>
  <cp:lastModifiedBy>Sue Ward</cp:lastModifiedBy>
  <cp:revision>57</cp:revision>
  <cp:lastPrinted>2019-12-01T14:06:45Z</cp:lastPrinted>
  <dcterms:created xsi:type="dcterms:W3CDTF">2019-08-20T09:39:52Z</dcterms:created>
  <dcterms:modified xsi:type="dcterms:W3CDTF">2022-04-20T09:30:12Z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0x010100769A6835ACC33C4E97F84F05F16F2601</vt:lpwstr>
  </property>
</Properties>
</file>